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7" r:id="rId1"/>
    <p:sldMasterId id="2147483730" r:id="rId2"/>
  </p:sldMasterIdLst>
  <p:notesMasterIdLst>
    <p:notesMasterId r:id="rId4"/>
  </p:notesMasterIdLst>
  <p:sldIdLst>
    <p:sldId id="3126" r:id="rId3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3315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6312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9946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32624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57807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1989369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2320930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2652492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00CC"/>
    <a:srgbClr val="00B050"/>
    <a:srgbClr val="FF00FF"/>
    <a:srgbClr val="FF3300"/>
    <a:srgbClr val="215968"/>
    <a:srgbClr val="CB4C4F"/>
    <a:srgbClr val="FFFFD5"/>
    <a:srgbClr val="ECF5FD"/>
    <a:srgbClr val="EAF2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1" autoAdjust="0"/>
    <p:restoredTop sz="94557" autoAdjust="0"/>
  </p:normalViewPr>
  <p:slideViewPr>
    <p:cSldViewPr>
      <p:cViewPr varScale="1">
        <p:scale>
          <a:sx n="104" d="100"/>
          <a:sy n="104" d="100"/>
        </p:scale>
        <p:origin x="2238" y="11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348" cy="497517"/>
          </a:xfrm>
          <a:prstGeom prst="rect">
            <a:avLst/>
          </a:prstGeom>
        </p:spPr>
        <p:txBody>
          <a:bodyPr vert="horz" lIns="69882" tIns="34940" rIns="69882" bIns="34940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51" y="2"/>
            <a:ext cx="2950348" cy="497517"/>
          </a:xfrm>
          <a:prstGeom prst="rect">
            <a:avLst/>
          </a:prstGeom>
        </p:spPr>
        <p:txBody>
          <a:bodyPr vert="horz" lIns="69882" tIns="34940" rIns="69882" bIns="34940" rtlCol="0"/>
          <a:lstStyle>
            <a:lvl1pPr algn="r">
              <a:defRPr sz="900"/>
            </a:lvl1pPr>
          </a:lstStyle>
          <a:p>
            <a:fld id="{345E4279-E8E1-42AB-A518-AC3621A1DE36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9882" tIns="34940" rIns="69882" bIns="3494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85" y="4720915"/>
            <a:ext cx="5446241" cy="4472762"/>
          </a:xfrm>
          <a:prstGeom prst="rect">
            <a:avLst/>
          </a:prstGeom>
        </p:spPr>
        <p:txBody>
          <a:bodyPr vert="horz" lIns="69882" tIns="34940" rIns="69882" bIns="3494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00"/>
            <a:ext cx="2950348" cy="497517"/>
          </a:xfrm>
          <a:prstGeom prst="rect">
            <a:avLst/>
          </a:prstGeom>
        </p:spPr>
        <p:txBody>
          <a:bodyPr vert="horz" lIns="69882" tIns="34940" rIns="69882" bIns="34940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51" y="9440600"/>
            <a:ext cx="2950348" cy="497517"/>
          </a:xfrm>
          <a:prstGeom prst="rect">
            <a:avLst/>
          </a:prstGeom>
        </p:spPr>
        <p:txBody>
          <a:bodyPr vert="horz" lIns="69882" tIns="34940" rIns="69882" bIns="34940" rtlCol="0" anchor="b"/>
          <a:lstStyle>
            <a:lvl1pPr algn="r">
              <a:defRPr sz="900"/>
            </a:lvl1pPr>
          </a:lstStyle>
          <a:p>
            <a:fld id="{973C9013-F0BD-44EE-96AF-C387C2CE37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69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1pPr>
    <a:lvl2pPr marL="331561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2pPr>
    <a:lvl3pPr marL="663123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3pPr>
    <a:lvl4pPr marL="994684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4pPr>
    <a:lvl5pPr marL="1326246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5pPr>
    <a:lvl6pPr marL="1657807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6pPr>
    <a:lvl7pPr marL="1989369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7pPr>
    <a:lvl8pPr marL="232093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8pPr>
    <a:lvl9pPr marL="2652492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94B467-A20E-0C3F-E69E-D1D766CAE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E81091-9F23-75A9-08FB-15A63EE3F1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DF4E134-F8C6-2B3D-27ED-B3FFF0B88F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05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F71DF4-574D-593D-5BF1-AFB78EF08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C9013-F0BD-44EE-96AF-C387C2CE37E5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812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6"/>
            <a:ext cx="48083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533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18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4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4770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7"/>
            <a:ext cx="9058249" cy="56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081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1027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44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98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1027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136"/>
            </a:lvl1pPr>
            <a:lvl2pPr marL="1174023" indent="0">
              <a:buNone/>
              <a:defRPr sz="4622"/>
            </a:lvl2pPr>
            <a:lvl3pPr marL="2348043" indent="0">
              <a:buNone/>
              <a:defRPr sz="4109"/>
            </a:lvl3pPr>
            <a:lvl4pPr marL="3522066" indent="0">
              <a:buNone/>
              <a:defRPr sz="3595"/>
            </a:lvl4pPr>
            <a:lvl5pPr marL="4696088" indent="0">
              <a:buNone/>
              <a:defRPr sz="3595"/>
            </a:lvl5pPr>
            <a:lvl6pPr marL="5870108" indent="0">
              <a:buNone/>
              <a:defRPr sz="3595"/>
            </a:lvl6pPr>
            <a:lvl7pPr marL="7044131" indent="0">
              <a:buNone/>
              <a:defRPr sz="3595"/>
            </a:lvl7pPr>
            <a:lvl8pPr marL="8218153" indent="0">
              <a:buNone/>
              <a:defRPr sz="3595"/>
            </a:lvl8pPr>
            <a:lvl9pPr marL="9392174" indent="0">
              <a:buNone/>
              <a:defRPr sz="35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47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0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85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35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408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8217"/>
            </a:lvl1pPr>
            <a:lvl2pPr>
              <a:defRPr sz="7189"/>
            </a:lvl2pPr>
            <a:lvl3pPr>
              <a:defRPr sz="6164"/>
            </a:lvl3pPr>
            <a:lvl4pPr>
              <a:defRPr sz="5136"/>
            </a:lvl4pPr>
            <a:lvl5pPr>
              <a:defRPr sz="5136"/>
            </a:lvl5pPr>
            <a:lvl6pPr>
              <a:defRPr sz="5136"/>
            </a:lvl6pPr>
            <a:lvl7pPr>
              <a:defRPr sz="5136"/>
            </a:lvl7pPr>
            <a:lvl8pPr>
              <a:defRPr sz="5136"/>
            </a:lvl8pPr>
            <a:lvl9pPr>
              <a:defRPr sz="51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217"/>
            </a:lvl1pPr>
            <a:lvl2pPr marL="1174023" indent="0">
              <a:buNone/>
              <a:defRPr sz="7189"/>
            </a:lvl2pPr>
            <a:lvl3pPr marL="2348043" indent="0">
              <a:buNone/>
              <a:defRPr sz="6164"/>
            </a:lvl3pPr>
            <a:lvl4pPr marL="3522066" indent="0">
              <a:buNone/>
              <a:defRPr sz="5136"/>
            </a:lvl4pPr>
            <a:lvl5pPr marL="4696088" indent="0">
              <a:buNone/>
              <a:defRPr sz="5136"/>
            </a:lvl5pPr>
            <a:lvl6pPr marL="5870108" indent="0">
              <a:buNone/>
              <a:defRPr sz="5136"/>
            </a:lvl6pPr>
            <a:lvl7pPr marL="7044131" indent="0">
              <a:buNone/>
              <a:defRPr sz="5136"/>
            </a:lvl7pPr>
            <a:lvl8pPr marL="8218153" indent="0">
              <a:buNone/>
              <a:defRPr sz="5136"/>
            </a:lvl8pPr>
            <a:lvl9pPr marL="9392174" indent="0">
              <a:buNone/>
              <a:defRPr sz="513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5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09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67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950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34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/>
            </a:lvl1pPr>
            <a:lvl2pPr marL="609607" indent="0">
              <a:buNone/>
              <a:defRPr sz="2400"/>
            </a:lvl2pPr>
            <a:lvl3pPr marL="1219214" indent="0">
              <a:buNone/>
              <a:defRPr sz="2133"/>
            </a:lvl3pPr>
            <a:lvl4pPr marL="1828821" indent="0">
              <a:buNone/>
              <a:defRPr sz="1867"/>
            </a:lvl4pPr>
            <a:lvl5pPr marL="2438428" indent="0">
              <a:buNone/>
              <a:defRPr sz="1867"/>
            </a:lvl5pPr>
            <a:lvl6pPr marL="3048036" indent="0">
              <a:buNone/>
              <a:defRPr sz="1867"/>
            </a:lvl6pPr>
            <a:lvl7pPr marL="3657643" indent="0">
              <a:buNone/>
              <a:defRPr sz="1867"/>
            </a:lvl7pPr>
            <a:lvl8pPr marL="4267249" indent="0">
              <a:buNone/>
              <a:defRPr sz="1867"/>
            </a:lvl8pPr>
            <a:lvl9pPr marL="4876856" indent="0">
              <a:buNone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3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8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8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292855"/>
            <a:ext cx="9144000" cy="565146"/>
          </a:xfrm>
          <a:prstGeom prst="rect">
            <a:avLst/>
          </a:prstGeom>
          <a:ln/>
        </p:spPr>
        <p:txBody>
          <a:bodyPr wrap="square" lIns="36000" tIns="36000" rIns="36000" bIns="36000" anchor="b">
            <a:spAutoFit/>
          </a:bodyPr>
          <a:lstStyle>
            <a:lvl1pPr algn="ctr">
              <a:defRPr sz="3200" b="0">
                <a:latin typeface="+mn-lt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2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607" indent="0">
              <a:buNone/>
              <a:defRPr sz="3733"/>
            </a:lvl2pPr>
            <a:lvl3pPr marL="1219214" indent="0">
              <a:buNone/>
              <a:defRPr sz="3200"/>
            </a:lvl3pPr>
            <a:lvl4pPr marL="1828821" indent="0">
              <a:buNone/>
              <a:defRPr sz="2667"/>
            </a:lvl4pPr>
            <a:lvl5pPr marL="2438428" indent="0">
              <a:buNone/>
              <a:defRPr sz="2667"/>
            </a:lvl5pPr>
            <a:lvl6pPr marL="3048036" indent="0">
              <a:buNone/>
              <a:defRPr sz="2667"/>
            </a:lvl6pPr>
            <a:lvl7pPr marL="3657643" indent="0">
              <a:buNone/>
              <a:defRPr sz="2667"/>
            </a:lvl7pPr>
            <a:lvl8pPr marL="4267249" indent="0">
              <a:buNone/>
              <a:defRPr sz="2667"/>
            </a:lvl8pPr>
            <a:lvl9pPr marL="4876856" indent="0">
              <a:buNone/>
              <a:defRPr sz="2667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81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60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09607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19214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28821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38428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7205" indent="-457205" algn="l" rtl="0" eaLnBrk="1" fontAlgn="base" hangingPunct="1">
        <a:spcBef>
          <a:spcPct val="20000"/>
        </a:spcBef>
        <a:spcAft>
          <a:spcPct val="0"/>
        </a:spcAft>
        <a:buChar char="•"/>
        <a:defRPr kumimoji="1" sz="4267">
          <a:solidFill>
            <a:schemeClr val="tx1"/>
          </a:solidFill>
          <a:latin typeface="+mn-lt"/>
          <a:ea typeface="+mn-ea"/>
          <a:cs typeface="+mn-cs"/>
        </a:defRPr>
      </a:lvl1pPr>
      <a:lvl2pPr marL="990613" indent="-381005" algn="l" rtl="0" eaLnBrk="1" fontAlgn="base" hangingPunct="1">
        <a:spcBef>
          <a:spcPct val="20000"/>
        </a:spcBef>
        <a:spcAft>
          <a:spcPct val="0"/>
        </a:spcAft>
        <a:buChar char="–"/>
        <a:defRPr kumimoji="1" sz="3733">
          <a:solidFill>
            <a:schemeClr val="tx1"/>
          </a:solidFill>
          <a:latin typeface="+mn-lt"/>
          <a:ea typeface="+mn-ea"/>
        </a:defRPr>
      </a:lvl2pPr>
      <a:lvl3pPr marL="1524018" indent="-304804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3625" indent="-304804" algn="l" rtl="0" eaLnBrk="1" fontAlgn="base" hangingPunct="1">
        <a:spcBef>
          <a:spcPct val="20000"/>
        </a:spcBef>
        <a:spcAft>
          <a:spcPct val="0"/>
        </a:spcAft>
        <a:buChar char="–"/>
        <a:defRPr kumimoji="1" sz="2667">
          <a:solidFill>
            <a:schemeClr val="tx1"/>
          </a:solidFill>
          <a:latin typeface="+mn-lt"/>
          <a:ea typeface="+mn-ea"/>
        </a:defRPr>
      </a:lvl4pPr>
      <a:lvl5pPr marL="274323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5pPr>
      <a:lvl6pPr marL="335283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6pPr>
      <a:lvl7pPr marL="3962446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7pPr>
      <a:lvl8pPr marL="457205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8pPr>
      <a:lvl9pPr marL="518165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7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4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1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28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3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49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5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22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117402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234804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3522066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4696088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880516" indent="-880516" algn="l" rtl="0" eaLnBrk="1" fontAlgn="base" hangingPunct="1">
        <a:spcBef>
          <a:spcPct val="20000"/>
        </a:spcBef>
        <a:spcAft>
          <a:spcPct val="0"/>
        </a:spcAft>
        <a:buChar char="•"/>
        <a:defRPr kumimoji="1" sz="8217">
          <a:solidFill>
            <a:schemeClr val="tx1"/>
          </a:solidFill>
          <a:latin typeface="+mn-lt"/>
          <a:ea typeface="+mn-ea"/>
          <a:cs typeface="+mn-cs"/>
        </a:defRPr>
      </a:lvl1pPr>
      <a:lvl2pPr marL="1907786" indent="-733763" algn="l" rtl="0" eaLnBrk="1" fontAlgn="base" hangingPunct="1">
        <a:spcBef>
          <a:spcPct val="20000"/>
        </a:spcBef>
        <a:spcAft>
          <a:spcPct val="0"/>
        </a:spcAft>
        <a:buChar char="–"/>
        <a:defRPr kumimoji="1" sz="7189">
          <a:solidFill>
            <a:schemeClr val="tx1"/>
          </a:solidFill>
          <a:latin typeface="+mn-lt"/>
          <a:ea typeface="+mn-ea"/>
        </a:defRPr>
      </a:lvl2pPr>
      <a:lvl3pPr marL="2935055" indent="-587011" algn="l" rtl="0" eaLnBrk="1" fontAlgn="base" hangingPunct="1">
        <a:spcBef>
          <a:spcPct val="20000"/>
        </a:spcBef>
        <a:spcAft>
          <a:spcPct val="0"/>
        </a:spcAft>
        <a:buChar char="•"/>
        <a:defRPr kumimoji="1" sz="6164">
          <a:solidFill>
            <a:schemeClr val="tx1"/>
          </a:solidFill>
          <a:latin typeface="+mn-lt"/>
          <a:ea typeface="+mn-ea"/>
        </a:defRPr>
      </a:lvl3pPr>
      <a:lvl4pPr marL="4109077" indent="-587011" algn="l" rtl="0" eaLnBrk="1" fontAlgn="base" hangingPunct="1">
        <a:spcBef>
          <a:spcPct val="20000"/>
        </a:spcBef>
        <a:spcAft>
          <a:spcPct val="0"/>
        </a:spcAft>
        <a:buChar char="–"/>
        <a:defRPr kumimoji="1" sz="5136">
          <a:solidFill>
            <a:schemeClr val="tx1"/>
          </a:solidFill>
          <a:latin typeface="+mn-lt"/>
          <a:ea typeface="+mn-ea"/>
        </a:defRPr>
      </a:lvl4pPr>
      <a:lvl5pPr marL="5283099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5pPr>
      <a:lvl6pPr marL="6457120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6pPr>
      <a:lvl7pPr marL="7631142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7pPr>
      <a:lvl8pPr marL="880516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8pPr>
      <a:lvl9pPr marL="997918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17402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2pPr>
      <a:lvl3pPr marL="234804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522066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4pPr>
      <a:lvl5pPr marL="469608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5pPr>
      <a:lvl6pPr marL="587010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6pPr>
      <a:lvl7pPr marL="7044131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7pPr>
      <a:lvl8pPr marL="821815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8pPr>
      <a:lvl9pPr marL="9392174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25C36-E5CC-13AF-25F3-C3F2A0E86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39CACA9A-21F8-F574-8B47-29A531EDEFAD}"/>
              </a:ext>
            </a:extLst>
          </p:cNvPr>
          <p:cNvSpPr txBox="1"/>
          <p:nvPr/>
        </p:nvSpPr>
        <p:spPr>
          <a:xfrm>
            <a:off x="4656098" y="1565680"/>
            <a:ext cx="4320000" cy="2871432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（２）自治体の束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C022E822-8776-B39E-FB56-78570678023E}"/>
              </a:ext>
            </a:extLst>
          </p:cNvPr>
          <p:cNvSpPr txBox="1"/>
          <p:nvPr/>
        </p:nvSpPr>
        <p:spPr>
          <a:xfrm>
            <a:off x="179992" y="1565842"/>
            <a:ext cx="4320000" cy="5234855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（１）業務のマネジメント戦略</a:t>
            </a:r>
            <a:endParaRPr kumimoji="0" lang="ja-JP" altLang="en-US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4" name="タイトル 3">
            <a:extLst>
              <a:ext uri="{FF2B5EF4-FFF2-40B4-BE49-F238E27FC236}">
                <a16:creationId xmlns:a16="http://schemas.microsoft.com/office/drawing/2014/main" id="{68002750-41E3-FC94-F585-82EF8B71CEAC}"/>
              </a:ext>
            </a:extLst>
          </p:cNvPr>
          <p:cNvSpPr txBox="1">
            <a:spLocks/>
          </p:cNvSpPr>
          <p:nvPr/>
        </p:nvSpPr>
        <p:spPr bwMode="auto">
          <a:xfrm>
            <a:off x="0" y="28125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lvl="0"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群マネの実施方針</a:t>
            </a: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（岐阜県</a:t>
            </a:r>
            <a:r>
              <a:rPr lang="ja-JP" altLang="en-US" sz="1600" kern="0" dirty="0"/>
              <a:t>、郡上市</a:t>
            </a: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）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1A12D4C6-CA34-818A-08B4-9AF0799996FF}"/>
              </a:ext>
            </a:extLst>
          </p:cNvPr>
          <p:cNvSpPr txBox="1"/>
          <p:nvPr/>
        </p:nvSpPr>
        <p:spPr>
          <a:xfrm>
            <a:off x="0" y="1196752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60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［実施内容］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0C5C3D44-53AE-73D4-65F4-DAD8490B3F0A}"/>
              </a:ext>
            </a:extLst>
          </p:cNvPr>
          <p:cNvSpPr txBox="1"/>
          <p:nvPr/>
        </p:nvSpPr>
        <p:spPr>
          <a:xfrm>
            <a:off x="179992" y="1874424"/>
            <a:ext cx="432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①対象範囲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（インフラ分野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×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業務プロセス）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3B0E99E1-DB9E-279C-D070-FFE559E8F735}"/>
              </a:ext>
            </a:extLst>
          </p:cNvPr>
          <p:cNvSpPr txBox="1"/>
          <p:nvPr/>
        </p:nvSpPr>
        <p:spPr>
          <a:xfrm>
            <a:off x="4644365" y="4563208"/>
            <a:ext cx="4320000" cy="2237489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（３）技術者連携、データ連携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aphicFrame>
        <p:nvGraphicFramePr>
          <p:cNvPr id="137" name="表 18">
            <a:extLst>
              <a:ext uri="{FF2B5EF4-FFF2-40B4-BE49-F238E27FC236}">
                <a16:creationId xmlns:a16="http://schemas.microsoft.com/office/drawing/2014/main" id="{CF7D0077-115A-E33A-5837-428763667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90411"/>
              </p:ext>
            </p:extLst>
          </p:nvPr>
        </p:nvGraphicFramePr>
        <p:xfrm>
          <a:off x="251984" y="2182201"/>
          <a:ext cx="4176000" cy="2911080"/>
        </p:xfrm>
        <a:graphic>
          <a:graphicData uri="http://schemas.openxmlformats.org/drawingml/2006/table">
            <a:tbl>
              <a:tblPr firstRow="1" bandRow="1"/>
              <a:tblGrid>
                <a:gridCol w="720000">
                  <a:extLst>
                    <a:ext uri="{9D8B030D-6E8A-4147-A177-3AD203B41FA5}">
                      <a16:colId xmlns:a16="http://schemas.microsoft.com/office/drawing/2014/main" val="17240617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05565107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8848383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91151755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2321647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45888480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192198917"/>
                    </a:ext>
                  </a:extLst>
                </a:gridCol>
              </a:tblGrid>
              <a:tr h="168496">
                <a:tc row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業務プロセス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インフラ分野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日常維持管理業務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構造物の定期点検関連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253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窓口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維持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作業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計画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策定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点検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設計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工事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153111"/>
                  </a:ext>
                </a:extLst>
              </a:tr>
              <a:tr h="270000"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除雪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維持修繕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23480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ＭＳ Ｐゴシック"/>
                          <a:cs typeface="+mn-cs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97074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825436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  <a:endParaRPr kumimoji="1" lang="ja-JP" alt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  <a:endParaRPr kumimoji="1" lang="ja-JP" alt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03449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  <a:endParaRPr kumimoji="1" lang="ja-JP" alt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  <a:endParaRPr kumimoji="1" lang="ja-JP" altLang="en-US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67262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河川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維持修繕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4200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砂防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維持修繕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砂防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砂防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砂防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砂防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069152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下水道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040007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その他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881651"/>
                  </a:ext>
                </a:extLst>
              </a:tr>
            </a:tbl>
          </a:graphicData>
        </a:graphic>
      </p:graphicFrame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0D1D3AC7-82FE-9EBE-7B52-17CD1C722B8F}"/>
              </a:ext>
            </a:extLst>
          </p:cNvPr>
          <p:cNvSpPr txBox="1"/>
          <p:nvPr/>
        </p:nvSpPr>
        <p:spPr>
          <a:xfrm>
            <a:off x="199422" y="5163552"/>
            <a:ext cx="4329708" cy="765200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just">
              <a:defRPr/>
            </a:pPr>
            <a:r>
              <a:rPr lang="ja-JP" altLang="en-US" sz="1200" dirty="0">
                <a:latin typeface="ＭＳ Ｐゴシック"/>
                <a:ea typeface="ＭＳ Ｐゴシック"/>
              </a:rPr>
              <a:t> 群マネとして、以下の取組を実施</a:t>
            </a:r>
            <a:endParaRPr lang="en-US" altLang="ja-JP" sz="1200" dirty="0"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100" dirty="0">
                <a:solidFill>
                  <a:srgbClr val="00B050"/>
                </a:solidFill>
                <a:latin typeface="ＭＳ Ｐゴシック"/>
                <a:ea typeface="ＭＳ Ｐゴシック"/>
              </a:rPr>
              <a:t>　①　道路の舗装補修合材や凍結防止剤を県と共同調達</a:t>
            </a:r>
            <a:endParaRPr lang="en-US" altLang="ja-JP" sz="1100" dirty="0">
              <a:solidFill>
                <a:srgbClr val="00B050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100" dirty="0">
                <a:solidFill>
                  <a:srgbClr val="0000CC"/>
                </a:solidFill>
                <a:latin typeface="ＭＳ Ｐゴシック"/>
                <a:ea typeface="ＭＳ Ｐゴシック"/>
              </a:rPr>
              <a:t>　②　県管理道路と市町村道の一体的な除雪</a:t>
            </a:r>
            <a:endParaRPr lang="en-US" altLang="ja-JP" sz="1100" dirty="0">
              <a:solidFill>
                <a:srgbClr val="0000CC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100" dirty="0">
                <a:solidFill>
                  <a:srgbClr val="0000CC"/>
                </a:solidFill>
                <a:latin typeface="ＭＳ Ｐゴシック"/>
                <a:ea typeface="ＭＳ Ｐゴシック"/>
              </a:rPr>
              <a:t>　</a:t>
            </a:r>
            <a:r>
              <a:rPr lang="ja-JP" altLang="en-US" sz="11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③　</a:t>
            </a:r>
            <a:r>
              <a:rPr lang="en-US" altLang="ja-JP" sz="11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ME</a:t>
            </a:r>
            <a:r>
              <a:rPr lang="ja-JP" altLang="en-US" sz="1100" dirty="0">
                <a:solidFill>
                  <a:srgbClr val="FF0000"/>
                </a:solidFill>
                <a:latin typeface="ＭＳ Ｐゴシック"/>
                <a:ea typeface="ＭＳ Ｐゴシック"/>
              </a:rPr>
              <a:t>を活用した小規模橋梁の点検・修繕</a:t>
            </a:r>
            <a:endParaRPr lang="en-US" altLang="ja-JP" sz="1100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45" name="テキスト ボックス 144">
            <a:extLst>
              <a:ext uri="{FF2B5EF4-FFF2-40B4-BE49-F238E27FC236}">
                <a16:creationId xmlns:a16="http://schemas.microsoft.com/office/drawing/2014/main" id="{8ED7A676-F9FA-35C2-1B69-2F98840BA02E}"/>
              </a:ext>
            </a:extLst>
          </p:cNvPr>
          <p:cNvSpPr txBox="1"/>
          <p:nvPr/>
        </p:nvSpPr>
        <p:spPr>
          <a:xfrm>
            <a:off x="1250904" y="2948089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highlight>
                  <a:srgbClr val="FFFFFF"/>
                </a:highlight>
                <a:uLnTx/>
                <a:uFillTx/>
              </a:rPr>
              <a:t>②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012C18B-9FED-8517-0927-91292D641F1F}"/>
              </a:ext>
            </a:extLst>
          </p:cNvPr>
          <p:cNvSpPr txBox="1"/>
          <p:nvPr/>
        </p:nvSpPr>
        <p:spPr>
          <a:xfrm>
            <a:off x="1242618" y="3418879"/>
            <a:ext cx="3642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highlight>
                  <a:srgbClr val="FFFFFF"/>
                </a:highlight>
                <a:uLnTx/>
                <a:uFillTx/>
              </a:rPr>
              <a:t>①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0FC6031-F635-3971-F5DE-51297463D8E7}"/>
              </a:ext>
            </a:extLst>
          </p:cNvPr>
          <p:cNvSpPr txBox="1"/>
          <p:nvPr/>
        </p:nvSpPr>
        <p:spPr>
          <a:xfrm>
            <a:off x="0" y="467661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spc="6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just">
              <a:defRPr/>
            </a:pPr>
            <a:r>
              <a:rPr lang="ja-JP" altLang="en-US" spc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［自治体が抱える課題と群マネ導入で期待する効果］</a:t>
            </a:r>
            <a:endParaRPr lang="en-US" altLang="ja-JP" spc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4809604-EAB4-BEF9-356E-5C0CBA083E5B}"/>
              </a:ext>
            </a:extLst>
          </p:cNvPr>
          <p:cNvSpPr txBox="1"/>
          <p:nvPr/>
        </p:nvSpPr>
        <p:spPr>
          <a:xfrm>
            <a:off x="179992" y="836752"/>
            <a:ext cx="8784016" cy="360000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日常的に行う必要がある道路の維持管理や、冬期の道路除雪に対して、県と連携して効率的に実施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EBE5F6C-47FE-58D7-296C-6EF5BD6337CD}"/>
              </a:ext>
            </a:extLst>
          </p:cNvPr>
          <p:cNvSpPr/>
          <p:nvPr/>
        </p:nvSpPr>
        <p:spPr>
          <a:xfrm>
            <a:off x="1597878" y="2877818"/>
            <a:ext cx="468000" cy="913522"/>
          </a:xfrm>
          <a:prstGeom prst="rect">
            <a:avLst/>
          </a:prstGeom>
          <a:solidFill>
            <a:srgbClr val="00B050">
              <a:alpha val="20000"/>
            </a:srgbClr>
          </a:solidFill>
          <a:ln w="381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72DDA1C6-9318-E655-F25D-04A1FE5BDAE4}"/>
              </a:ext>
            </a:extLst>
          </p:cNvPr>
          <p:cNvSpPr/>
          <p:nvPr/>
        </p:nvSpPr>
        <p:spPr>
          <a:xfrm>
            <a:off x="1689548" y="2997073"/>
            <a:ext cx="288032" cy="227759"/>
          </a:xfrm>
          <a:prstGeom prst="rect">
            <a:avLst/>
          </a:prstGeom>
          <a:solidFill>
            <a:srgbClr val="0000CC">
              <a:alpha val="20000"/>
            </a:srgbClr>
          </a:solidFill>
          <a:ln w="38100" cap="flat" cmpd="sng" algn="ctr">
            <a:solidFill>
              <a:srgbClr val="0000C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DAE86C4C-9BBC-C643-C70C-3A7845006D86}"/>
              </a:ext>
            </a:extLst>
          </p:cNvPr>
          <p:cNvSpPr txBox="1"/>
          <p:nvPr/>
        </p:nvSpPr>
        <p:spPr>
          <a:xfrm>
            <a:off x="209130" y="6154566"/>
            <a:ext cx="4320000" cy="60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②発注方式等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契約期間の複数年化 ：無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性能規定の導入　　　 ：無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E633FCDF-F410-5D0D-CFAE-06DC4214794A}"/>
              </a:ext>
            </a:extLst>
          </p:cNvPr>
          <p:cNvSpPr txBox="1"/>
          <p:nvPr/>
        </p:nvSpPr>
        <p:spPr>
          <a:xfrm>
            <a:off x="4672188" y="3933275"/>
            <a:ext cx="4320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地方自治法上の共同処理制度の適用：無</a:t>
            </a:r>
          </a:p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連携協力道路制度の活用：無</a:t>
            </a:r>
          </a:p>
        </p:txBody>
      </p:sp>
      <p:sp>
        <p:nvSpPr>
          <p:cNvPr id="175" name="正方形/長方形 174">
            <a:extLst>
              <a:ext uri="{FF2B5EF4-FFF2-40B4-BE49-F238E27FC236}">
                <a16:creationId xmlns:a16="http://schemas.microsoft.com/office/drawing/2014/main" id="{BBB3C020-3407-AD2E-3CE7-C47764D369CC}"/>
              </a:ext>
            </a:extLst>
          </p:cNvPr>
          <p:cNvSpPr/>
          <p:nvPr/>
        </p:nvSpPr>
        <p:spPr>
          <a:xfrm>
            <a:off x="4739924" y="1934912"/>
            <a:ext cx="2016000" cy="1993679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36000" rIns="36000"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n-cs"/>
              </a:rPr>
              <a:t>①県との共同調達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HGP創英角ｺﾞｼｯｸUB"/>
              <a:ea typeface="HGP創英角ｺﾞｼｯｸUB"/>
              <a:cs typeface="+mn-cs"/>
            </a:endParaRPr>
          </a:p>
        </p:txBody>
      </p:sp>
      <p:sp>
        <p:nvSpPr>
          <p:cNvPr id="177" name="正方形/長方形 176">
            <a:extLst>
              <a:ext uri="{FF2B5EF4-FFF2-40B4-BE49-F238E27FC236}">
                <a16:creationId xmlns:a16="http://schemas.microsoft.com/office/drawing/2014/main" id="{082C9818-A797-4773-2664-CB4CCE8B24F0}"/>
              </a:ext>
            </a:extLst>
          </p:cNvPr>
          <p:cNvSpPr/>
          <p:nvPr/>
        </p:nvSpPr>
        <p:spPr>
          <a:xfrm>
            <a:off x="6878774" y="1941472"/>
            <a:ext cx="2016000" cy="1987884"/>
          </a:xfrm>
          <a:prstGeom prst="rect">
            <a:avLst/>
          </a:prstGeom>
          <a:solidFill>
            <a:sysClr val="window" lastClr="FFFFFF"/>
          </a:solidFill>
          <a:ln w="190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36000" rIns="36000"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 dirty="0">
                <a:solidFill>
                  <a:srgbClr val="0000CC"/>
                </a:solidFill>
                <a:latin typeface="HGP創英角ｺﾞｼｯｸUB"/>
                <a:ea typeface="HGP創英角ｺﾞｼｯｸUB"/>
              </a:rPr>
              <a:t>②一体的な除雪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HGP創英角ｺﾞｼｯｸUB"/>
              <a:ea typeface="HGP創英角ｺﾞｼｯｸUB"/>
              <a:cs typeface="+mn-cs"/>
            </a:endParaRPr>
          </a:p>
        </p:txBody>
      </p:sp>
      <p:grpSp>
        <p:nvGrpSpPr>
          <p:cNvPr id="192" name="グループ化 191">
            <a:extLst>
              <a:ext uri="{FF2B5EF4-FFF2-40B4-BE49-F238E27FC236}">
                <a16:creationId xmlns:a16="http://schemas.microsoft.com/office/drawing/2014/main" id="{6DFE295C-3F8D-C9A9-BB08-86432D2C6B96}"/>
              </a:ext>
            </a:extLst>
          </p:cNvPr>
          <p:cNvGrpSpPr/>
          <p:nvPr/>
        </p:nvGrpSpPr>
        <p:grpSpPr>
          <a:xfrm>
            <a:off x="4833981" y="2242795"/>
            <a:ext cx="1825540" cy="1508556"/>
            <a:chOff x="4634695" y="1915350"/>
            <a:chExt cx="1825540" cy="1508556"/>
          </a:xfrm>
        </p:grpSpPr>
        <p:sp>
          <p:nvSpPr>
            <p:cNvPr id="193" name="四角形: 角を丸くする 192">
              <a:extLst>
                <a:ext uri="{FF2B5EF4-FFF2-40B4-BE49-F238E27FC236}">
                  <a16:creationId xmlns:a16="http://schemas.microsoft.com/office/drawing/2014/main" id="{CD6B51C2-324F-3CD7-DA27-1E7403889AF1}"/>
                </a:ext>
              </a:extLst>
            </p:cNvPr>
            <p:cNvSpPr/>
            <p:nvPr/>
          </p:nvSpPr>
          <p:spPr>
            <a:xfrm>
              <a:off x="5758510" y="2921729"/>
              <a:ext cx="640028" cy="244530"/>
            </a:xfrm>
            <a:prstGeom prst="roundRect">
              <a:avLst/>
            </a:prstGeom>
            <a:solidFill>
              <a:srgbClr val="0070C0"/>
            </a:solidFill>
            <a:ln w="25400" cap="flat" cmpd="sng" algn="ctr">
              <a:noFill/>
              <a:prstDash val="solid"/>
            </a:ln>
            <a:effectLst/>
          </p:spPr>
          <p:txBody>
            <a:bodyPr wrap="square" lIns="36000" tIns="18000" rIns="36000" bIns="18000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kern="0" dirty="0">
                  <a:solidFill>
                    <a:prstClr val="white"/>
                  </a:solidFill>
                  <a:latin typeface="Arial"/>
                  <a:ea typeface="ＭＳ Ｐゴシック"/>
                </a:rPr>
                <a:t>市町村</a:t>
              </a:r>
              <a:endPara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  <p:sp>
          <p:nvSpPr>
            <p:cNvPr id="194" name="四角形: 角を丸くする 193">
              <a:extLst>
                <a:ext uri="{FF2B5EF4-FFF2-40B4-BE49-F238E27FC236}">
                  <a16:creationId xmlns:a16="http://schemas.microsoft.com/office/drawing/2014/main" id="{59B27EC4-C1E2-5DD9-3B45-F430AF516AE6}"/>
                </a:ext>
              </a:extLst>
            </p:cNvPr>
            <p:cNvSpPr/>
            <p:nvPr/>
          </p:nvSpPr>
          <p:spPr>
            <a:xfrm>
              <a:off x="4634695" y="2555858"/>
              <a:ext cx="640028" cy="244530"/>
            </a:xfrm>
            <a:prstGeom prst="roundRect">
              <a:avLst/>
            </a:prstGeom>
            <a:solidFill>
              <a:srgbClr val="C0504D"/>
            </a:solidFill>
            <a:ln w="25400" cap="flat" cmpd="sng" algn="ctr">
              <a:noFill/>
              <a:prstDash val="solid"/>
            </a:ln>
            <a:effectLst/>
          </p:spPr>
          <p:txBody>
            <a:bodyPr wrap="square" lIns="36000" tIns="18000" rIns="36000" bIns="18000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事業者</a:t>
              </a:r>
            </a:p>
          </p:txBody>
        </p:sp>
        <p:cxnSp>
          <p:nvCxnSpPr>
            <p:cNvPr id="195" name="直線矢印コネクタ 194">
              <a:extLst>
                <a:ext uri="{FF2B5EF4-FFF2-40B4-BE49-F238E27FC236}">
                  <a16:creationId xmlns:a16="http://schemas.microsoft.com/office/drawing/2014/main" id="{AAB02BE9-73D9-B291-0584-B1E52AA971B0}"/>
                </a:ext>
              </a:extLst>
            </p:cNvPr>
            <p:cNvCxnSpPr>
              <a:cxnSpLocks/>
              <a:stCxn id="194" idx="3"/>
              <a:endCxn id="198" idx="1"/>
            </p:cNvCxnSpPr>
            <p:nvPr/>
          </p:nvCxnSpPr>
          <p:spPr>
            <a:xfrm flipV="1">
              <a:off x="5274723" y="2669628"/>
              <a:ext cx="412348" cy="8495"/>
            </a:xfrm>
            <a:prstGeom prst="straightConnector1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9050" cap="flat" cmpd="sng" algn="ctr">
              <a:solidFill>
                <a:sysClr val="windowText" lastClr="000000">
                  <a:lumMod val="75000"/>
                  <a:lumOff val="25000"/>
                </a:sysClr>
              </a:solidFill>
              <a:prstDash val="solid"/>
              <a:tailEnd type="triangle"/>
            </a:ln>
            <a:effectLst/>
          </p:spPr>
        </p:cxnSp>
        <p:sp>
          <p:nvSpPr>
            <p:cNvPr id="196" name="四角形: 角を丸くする 195">
              <a:extLst>
                <a:ext uri="{FF2B5EF4-FFF2-40B4-BE49-F238E27FC236}">
                  <a16:creationId xmlns:a16="http://schemas.microsoft.com/office/drawing/2014/main" id="{638CD4FC-7F0C-B50D-9821-683C0E50CA66}"/>
                </a:ext>
              </a:extLst>
            </p:cNvPr>
            <p:cNvSpPr/>
            <p:nvPr/>
          </p:nvSpPr>
          <p:spPr>
            <a:xfrm>
              <a:off x="5758510" y="2159576"/>
              <a:ext cx="640028" cy="244530"/>
            </a:xfrm>
            <a:prstGeom prst="roundRect">
              <a:avLst/>
            </a:prstGeom>
            <a:solidFill>
              <a:srgbClr val="0070C0"/>
            </a:solidFill>
            <a:ln w="25400" cap="flat" cmpd="sng" algn="ctr">
              <a:noFill/>
              <a:prstDash val="solid"/>
            </a:ln>
            <a:effectLst/>
          </p:spPr>
          <p:txBody>
            <a:bodyPr wrap="square" lIns="36000" tIns="18000" rIns="36000" bIns="18000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kern="0" dirty="0">
                  <a:solidFill>
                    <a:prstClr val="white"/>
                  </a:solidFill>
                  <a:latin typeface="Arial"/>
                  <a:ea typeface="ＭＳ Ｐゴシック"/>
                </a:rPr>
                <a:t>県</a:t>
              </a:r>
              <a:endPara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  <p:sp>
          <p:nvSpPr>
            <p:cNvPr id="198" name="四角形: 角を丸くする 197">
              <a:extLst>
                <a:ext uri="{FF2B5EF4-FFF2-40B4-BE49-F238E27FC236}">
                  <a16:creationId xmlns:a16="http://schemas.microsoft.com/office/drawing/2014/main" id="{5E95ACA3-8B45-80A5-BFC1-367A417A18B5}"/>
                </a:ext>
              </a:extLst>
            </p:cNvPr>
            <p:cNvSpPr/>
            <p:nvPr/>
          </p:nvSpPr>
          <p:spPr>
            <a:xfrm>
              <a:off x="5687071" y="1915350"/>
              <a:ext cx="773164" cy="1508556"/>
            </a:xfrm>
            <a:prstGeom prst="roundRect">
              <a:avLst>
                <a:gd name="adj" fmla="val 13149"/>
              </a:avLst>
            </a:prstGeom>
            <a:noFill/>
            <a:ln w="19050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211" name="四角形: 角を丸くする 210">
            <a:extLst>
              <a:ext uri="{FF2B5EF4-FFF2-40B4-BE49-F238E27FC236}">
                <a16:creationId xmlns:a16="http://schemas.microsoft.com/office/drawing/2014/main" id="{6AA35DBC-EE82-4050-40C0-2DB1EC8FD08C}"/>
              </a:ext>
            </a:extLst>
          </p:cNvPr>
          <p:cNvSpPr/>
          <p:nvPr/>
        </p:nvSpPr>
        <p:spPr>
          <a:xfrm>
            <a:off x="5403339" y="3084594"/>
            <a:ext cx="542868" cy="159400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kern="0" dirty="0">
                <a:latin typeface="+mj-lt"/>
                <a:ea typeface="HG創英角ｺﾞｼｯｸUB" panose="020B0909000000000000" pitchFamily="49" charset="-128"/>
              </a:rPr>
              <a:t>共同調達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grpSp>
        <p:nvGrpSpPr>
          <p:cNvPr id="217" name="グループ化 216">
            <a:extLst>
              <a:ext uri="{FF2B5EF4-FFF2-40B4-BE49-F238E27FC236}">
                <a16:creationId xmlns:a16="http://schemas.microsoft.com/office/drawing/2014/main" id="{280F0415-1355-BB96-440C-4A856C39FB16}"/>
              </a:ext>
            </a:extLst>
          </p:cNvPr>
          <p:cNvGrpSpPr/>
          <p:nvPr/>
        </p:nvGrpSpPr>
        <p:grpSpPr>
          <a:xfrm>
            <a:off x="7658345" y="2287740"/>
            <a:ext cx="667185" cy="1447499"/>
            <a:chOff x="5322292" y="1633120"/>
            <a:chExt cx="667185" cy="1447499"/>
          </a:xfrm>
        </p:grpSpPr>
        <p:sp>
          <p:nvSpPr>
            <p:cNvPr id="218" name="四角形: 角を丸くする 217">
              <a:extLst>
                <a:ext uri="{FF2B5EF4-FFF2-40B4-BE49-F238E27FC236}">
                  <a16:creationId xmlns:a16="http://schemas.microsoft.com/office/drawing/2014/main" id="{1885B055-D6CB-888D-C24A-20CAE2C60177}"/>
                </a:ext>
              </a:extLst>
            </p:cNvPr>
            <p:cNvSpPr/>
            <p:nvPr/>
          </p:nvSpPr>
          <p:spPr>
            <a:xfrm>
              <a:off x="5322292" y="2836089"/>
              <a:ext cx="667185" cy="244530"/>
            </a:xfrm>
            <a:prstGeom prst="roundRect">
              <a:avLst/>
            </a:prstGeom>
            <a:solidFill>
              <a:srgbClr val="0070C0"/>
            </a:solidFill>
            <a:ln w="25400" cap="flat" cmpd="sng" algn="ctr">
              <a:noFill/>
              <a:prstDash val="solid"/>
            </a:ln>
            <a:effectLst/>
          </p:spPr>
          <p:txBody>
            <a:bodyPr wrap="square" lIns="36000" tIns="18000" rIns="36000" bIns="18000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kern="0" dirty="0">
                  <a:solidFill>
                    <a:prstClr val="white"/>
                  </a:solidFill>
                  <a:latin typeface="Arial"/>
                  <a:ea typeface="ＭＳ Ｐゴシック"/>
                </a:rPr>
                <a:t>市町村</a:t>
              </a:r>
              <a:endPara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  <p:sp>
          <p:nvSpPr>
            <p:cNvPr id="219" name="四角形: 角を丸くする 218">
              <a:extLst>
                <a:ext uri="{FF2B5EF4-FFF2-40B4-BE49-F238E27FC236}">
                  <a16:creationId xmlns:a16="http://schemas.microsoft.com/office/drawing/2014/main" id="{37FAB534-F783-244A-C894-0EED2663C070}"/>
                </a:ext>
              </a:extLst>
            </p:cNvPr>
            <p:cNvSpPr/>
            <p:nvPr/>
          </p:nvSpPr>
          <p:spPr>
            <a:xfrm>
              <a:off x="5322292" y="1633120"/>
              <a:ext cx="667185" cy="244530"/>
            </a:xfrm>
            <a:prstGeom prst="roundRect">
              <a:avLst/>
            </a:prstGeom>
            <a:solidFill>
              <a:srgbClr val="C0504D"/>
            </a:solidFill>
            <a:ln w="25400" cap="flat" cmpd="sng" algn="ctr">
              <a:noFill/>
              <a:prstDash val="solid"/>
            </a:ln>
            <a:effectLst/>
          </p:spPr>
          <p:txBody>
            <a:bodyPr wrap="square" lIns="36000" tIns="18000" rIns="36000" bIns="18000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</a:rPr>
                <a:t>事業者</a:t>
              </a:r>
            </a:p>
          </p:txBody>
        </p:sp>
        <p:cxnSp>
          <p:nvCxnSpPr>
            <p:cNvPr id="220" name="直線矢印コネクタ 219">
              <a:extLst>
                <a:ext uri="{FF2B5EF4-FFF2-40B4-BE49-F238E27FC236}">
                  <a16:creationId xmlns:a16="http://schemas.microsoft.com/office/drawing/2014/main" id="{9FC9BE4D-6799-7DE0-600F-D870E63F06E1}"/>
                </a:ext>
              </a:extLst>
            </p:cNvPr>
            <p:cNvCxnSpPr>
              <a:cxnSpLocks/>
            </p:cNvCxnSpPr>
            <p:nvPr/>
          </p:nvCxnSpPr>
          <p:spPr>
            <a:xfrm>
              <a:off x="5820565" y="1877650"/>
              <a:ext cx="0" cy="360000"/>
            </a:xfrm>
            <a:prstGeom prst="straightConnector1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19050" cap="flat" cmpd="sng" algn="ctr">
              <a:solidFill>
                <a:sysClr val="windowText" lastClr="000000">
                  <a:lumMod val="75000"/>
                  <a:lumOff val="25000"/>
                </a:sysClr>
              </a:solidFill>
              <a:prstDash val="solid"/>
              <a:headEnd type="triangle"/>
              <a:tailEnd type="none"/>
            </a:ln>
            <a:effectLst/>
          </p:spPr>
        </p:cxnSp>
        <p:sp>
          <p:nvSpPr>
            <p:cNvPr id="221" name="四角形: 角を丸くする 220">
              <a:extLst>
                <a:ext uri="{FF2B5EF4-FFF2-40B4-BE49-F238E27FC236}">
                  <a16:creationId xmlns:a16="http://schemas.microsoft.com/office/drawing/2014/main" id="{4A33F1AC-4BAD-1688-38A7-2266940E2542}"/>
                </a:ext>
              </a:extLst>
            </p:cNvPr>
            <p:cNvSpPr/>
            <p:nvPr/>
          </p:nvSpPr>
          <p:spPr>
            <a:xfrm>
              <a:off x="5322292" y="2235233"/>
              <a:ext cx="667185" cy="244530"/>
            </a:xfrm>
            <a:prstGeom prst="roundRect">
              <a:avLst/>
            </a:prstGeom>
            <a:solidFill>
              <a:srgbClr val="0070C0"/>
            </a:solidFill>
            <a:ln w="25400" cap="flat" cmpd="sng" algn="ctr">
              <a:noFill/>
              <a:prstDash val="solid"/>
            </a:ln>
            <a:effectLst/>
          </p:spPr>
          <p:txBody>
            <a:bodyPr wrap="square" lIns="36000" tIns="18000" rIns="36000" bIns="18000" rtlCol="0" anchor="ctr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200" b="1" kern="0" dirty="0">
                  <a:solidFill>
                    <a:prstClr val="white"/>
                  </a:solidFill>
                  <a:latin typeface="Arial"/>
                  <a:ea typeface="ＭＳ Ｐゴシック"/>
                </a:rPr>
                <a:t>県</a:t>
              </a:r>
              <a:endParaRPr kumimoji="0" lang="en-US" altLang="ja-JP" sz="1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</a:endParaRPr>
            </a:p>
          </p:txBody>
        </p:sp>
      </p:grpSp>
      <p:sp>
        <p:nvSpPr>
          <p:cNvPr id="223" name="四角形: 角を丸くする 222">
            <a:extLst>
              <a:ext uri="{FF2B5EF4-FFF2-40B4-BE49-F238E27FC236}">
                <a16:creationId xmlns:a16="http://schemas.microsoft.com/office/drawing/2014/main" id="{77AB7C8F-3FFD-EB8A-A7C6-A5508BA98202}"/>
              </a:ext>
            </a:extLst>
          </p:cNvPr>
          <p:cNvSpPr/>
          <p:nvPr/>
        </p:nvSpPr>
        <p:spPr>
          <a:xfrm>
            <a:off x="7180483" y="2533248"/>
            <a:ext cx="667185" cy="278582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除雪作業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kern="0" dirty="0">
                <a:latin typeface="+mj-lt"/>
                <a:ea typeface="HG創英角ｺﾞｼｯｸUB" panose="020B0909000000000000" pitchFamily="49" charset="-128"/>
              </a:rPr>
              <a:t>（市道含む）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cxnSp>
        <p:nvCxnSpPr>
          <p:cNvPr id="230" name="直線矢印コネクタ 229">
            <a:extLst>
              <a:ext uri="{FF2B5EF4-FFF2-40B4-BE49-F238E27FC236}">
                <a16:creationId xmlns:a16="http://schemas.microsoft.com/office/drawing/2014/main" id="{BF9A494C-D233-CBE4-9DAC-7308237093E7}"/>
              </a:ext>
            </a:extLst>
          </p:cNvPr>
          <p:cNvCxnSpPr>
            <a:cxnSpLocks/>
          </p:cNvCxnSpPr>
          <p:nvPr/>
        </p:nvCxnSpPr>
        <p:spPr>
          <a:xfrm>
            <a:off x="8156618" y="3130385"/>
            <a:ext cx="0" cy="360000"/>
          </a:xfrm>
          <a:prstGeom prst="straightConnector1">
            <a:avLst/>
          </a:prstGeom>
          <a:solidFill>
            <a:sysClr val="windowText" lastClr="000000">
              <a:lumMod val="75000"/>
              <a:lumOff val="25000"/>
            </a:sysClr>
          </a:solidFill>
          <a:ln w="1905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tailEnd type="triangle"/>
          </a:ln>
          <a:effectLst/>
        </p:spPr>
      </p:cxnSp>
      <p:cxnSp>
        <p:nvCxnSpPr>
          <p:cNvPr id="231" name="直線矢印コネクタ 230">
            <a:extLst>
              <a:ext uri="{FF2B5EF4-FFF2-40B4-BE49-F238E27FC236}">
                <a16:creationId xmlns:a16="http://schemas.microsoft.com/office/drawing/2014/main" id="{790C5FEC-A2DD-5F3F-B26D-5219E811CC37}"/>
              </a:ext>
            </a:extLst>
          </p:cNvPr>
          <p:cNvCxnSpPr>
            <a:cxnSpLocks/>
          </p:cNvCxnSpPr>
          <p:nvPr/>
        </p:nvCxnSpPr>
        <p:spPr>
          <a:xfrm flipV="1">
            <a:off x="7843430" y="3130383"/>
            <a:ext cx="0" cy="360000"/>
          </a:xfrm>
          <a:prstGeom prst="straightConnector1">
            <a:avLst/>
          </a:prstGeom>
          <a:solidFill>
            <a:sysClr val="windowText" lastClr="000000">
              <a:lumMod val="75000"/>
              <a:lumOff val="25000"/>
            </a:sysClr>
          </a:solidFill>
          <a:ln w="1905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headEnd type="triangle"/>
            <a:tailEnd type="none"/>
          </a:ln>
          <a:effectLst/>
        </p:spPr>
      </p:cxnSp>
      <p:cxnSp>
        <p:nvCxnSpPr>
          <p:cNvPr id="238" name="直線矢印コネクタ 237">
            <a:extLst>
              <a:ext uri="{FF2B5EF4-FFF2-40B4-BE49-F238E27FC236}">
                <a16:creationId xmlns:a16="http://schemas.microsoft.com/office/drawing/2014/main" id="{3E46AA32-0041-77CC-BEE8-59486C2DDEC1}"/>
              </a:ext>
            </a:extLst>
          </p:cNvPr>
          <p:cNvCxnSpPr>
            <a:cxnSpLocks/>
          </p:cNvCxnSpPr>
          <p:nvPr/>
        </p:nvCxnSpPr>
        <p:spPr>
          <a:xfrm flipV="1">
            <a:off x="7843430" y="2532268"/>
            <a:ext cx="1" cy="360000"/>
          </a:xfrm>
          <a:prstGeom prst="straightConnector1">
            <a:avLst/>
          </a:prstGeom>
          <a:solidFill>
            <a:sysClr val="windowText" lastClr="000000">
              <a:lumMod val="75000"/>
              <a:lumOff val="25000"/>
            </a:sysClr>
          </a:solidFill>
          <a:ln w="1905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headEnd type="triangle"/>
            <a:tailEnd type="none"/>
          </a:ln>
          <a:effectLst/>
        </p:spPr>
      </p:cxnSp>
      <p:sp>
        <p:nvSpPr>
          <p:cNvPr id="239" name="四角形: 角を丸くする 238">
            <a:extLst>
              <a:ext uri="{FF2B5EF4-FFF2-40B4-BE49-F238E27FC236}">
                <a16:creationId xmlns:a16="http://schemas.microsoft.com/office/drawing/2014/main" id="{C2A8F95F-BF17-CD28-ADAE-49DB5B51D761}"/>
              </a:ext>
            </a:extLst>
          </p:cNvPr>
          <p:cNvSpPr/>
          <p:nvPr/>
        </p:nvSpPr>
        <p:spPr>
          <a:xfrm>
            <a:off x="8148612" y="2552051"/>
            <a:ext cx="751202" cy="278582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kern="0" dirty="0">
                <a:latin typeface="+mj-lt"/>
                <a:ea typeface="HG創英角ｺﾞｼｯｸUB" panose="020B0909000000000000" pitchFamily="49" charset="-128"/>
              </a:rPr>
              <a:t>精算</a:t>
            </a:r>
            <a:endParaRPr kumimoji="0" lang="en-US" altLang="ja-JP" sz="700" kern="0" dirty="0">
              <a:latin typeface="+mj-lt"/>
              <a:ea typeface="HG創英角ｺﾞｼｯｸUB" panose="020B0909000000000000" pitchFamily="49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（市道分含む）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sp>
        <p:nvSpPr>
          <p:cNvPr id="240" name="四角形: 角を丸くする 239">
            <a:extLst>
              <a:ext uri="{FF2B5EF4-FFF2-40B4-BE49-F238E27FC236}">
                <a16:creationId xmlns:a16="http://schemas.microsoft.com/office/drawing/2014/main" id="{756DEA8C-833B-5DFC-A354-BD8CEAFFEE7C}"/>
              </a:ext>
            </a:extLst>
          </p:cNvPr>
          <p:cNvSpPr/>
          <p:nvPr/>
        </p:nvSpPr>
        <p:spPr>
          <a:xfrm>
            <a:off x="7157463" y="3148707"/>
            <a:ext cx="751202" cy="278582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請求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kern="0" dirty="0">
                <a:latin typeface="+mj-lt"/>
                <a:ea typeface="HG創英角ｺﾞｼｯｸUB" panose="020B0909000000000000" pitchFamily="49" charset="-128"/>
              </a:rPr>
              <a:t>（</a:t>
            </a: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市道分）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sp>
        <p:nvSpPr>
          <p:cNvPr id="242" name="四角形: 角を丸くする 241">
            <a:extLst>
              <a:ext uri="{FF2B5EF4-FFF2-40B4-BE49-F238E27FC236}">
                <a16:creationId xmlns:a16="http://schemas.microsoft.com/office/drawing/2014/main" id="{D06D0609-EA6C-7B75-15A6-7A6113E1B924}"/>
              </a:ext>
            </a:extLst>
          </p:cNvPr>
          <p:cNvSpPr/>
          <p:nvPr/>
        </p:nvSpPr>
        <p:spPr>
          <a:xfrm>
            <a:off x="8100181" y="3148707"/>
            <a:ext cx="751202" cy="278582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負担金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kern="0" dirty="0">
                <a:latin typeface="+mj-lt"/>
                <a:ea typeface="HG創英角ｺﾞｼｯｸUB" panose="020B0909000000000000" pitchFamily="49" charset="-128"/>
              </a:rPr>
              <a:t>（</a:t>
            </a: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市道分）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sp>
        <p:nvSpPr>
          <p:cNvPr id="257" name="テキスト ボックス 256">
            <a:extLst>
              <a:ext uri="{FF2B5EF4-FFF2-40B4-BE49-F238E27FC236}">
                <a16:creationId xmlns:a16="http://schemas.microsoft.com/office/drawing/2014/main" id="{82EE74E5-2B3A-20D1-3AA0-1A7975BD6FA4}"/>
              </a:ext>
            </a:extLst>
          </p:cNvPr>
          <p:cNvSpPr txBox="1"/>
          <p:nvPr/>
        </p:nvSpPr>
        <p:spPr>
          <a:xfrm>
            <a:off x="4644365" y="4842564"/>
            <a:ext cx="4320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①技術者連携の具体メニュー</a:t>
            </a: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・県では、建設業界、岐阜大学との産学官連携により、道路等のメンテ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　ナンスに関する高度な技術を有する人材育成を目的とした、「社会基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　盤メンテナンスエキスパート（</a:t>
            </a:r>
            <a:r>
              <a:rPr lang="en-US" altLang="ja-JP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ME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）」の養成を進めている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・県土木事務所に「社会資本メンテナンス窓口」を設置し、養成した県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　職員の</a:t>
            </a:r>
            <a:r>
              <a:rPr lang="en-US" altLang="ja-JP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ME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が中心となって、市町村からの相談に対し、技術的助言を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　行い、支援している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endParaRPr lang="en-US" altLang="ja-JP" sz="8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②データ連携の具体メニュー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・道路などのパトロール結果を蓄積する「スマートパトロールシステム」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　　を県と市町村が共同利用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EECFF3AC-EAB8-36F7-1BE8-0FAAD5E0D8D5}"/>
              </a:ext>
            </a:extLst>
          </p:cNvPr>
          <p:cNvCxnSpPr>
            <a:cxnSpLocks/>
          </p:cNvCxnSpPr>
          <p:nvPr/>
        </p:nvCxnSpPr>
        <p:spPr>
          <a:xfrm>
            <a:off x="6156176" y="2731551"/>
            <a:ext cx="0" cy="517623"/>
          </a:xfrm>
          <a:prstGeom prst="straightConnector1">
            <a:avLst/>
          </a:prstGeom>
          <a:solidFill>
            <a:sysClr val="windowText" lastClr="000000">
              <a:lumMod val="75000"/>
              <a:lumOff val="25000"/>
            </a:sysClr>
          </a:solidFill>
          <a:ln w="19050" cap="flat" cmpd="sng" algn="ctr">
            <a:solidFill>
              <a:sysClr val="windowText" lastClr="000000">
                <a:lumMod val="75000"/>
                <a:lumOff val="25000"/>
              </a:sysClr>
            </a:solidFill>
            <a:prstDash val="solid"/>
            <a:headEnd type="triangle"/>
            <a:tailEnd type="triangle"/>
          </a:ln>
          <a:effectLst/>
        </p:spPr>
      </p:cxn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E602451-0F30-C70C-2332-D3F35884150D}"/>
              </a:ext>
            </a:extLst>
          </p:cNvPr>
          <p:cNvSpPr/>
          <p:nvPr/>
        </p:nvSpPr>
        <p:spPr>
          <a:xfrm>
            <a:off x="6118093" y="2912580"/>
            <a:ext cx="542868" cy="159400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協定締結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179AD375-D11F-A749-776F-505617773DDD}"/>
              </a:ext>
            </a:extLst>
          </p:cNvPr>
          <p:cNvSpPr/>
          <p:nvPr/>
        </p:nvSpPr>
        <p:spPr>
          <a:xfrm>
            <a:off x="6816885" y="3169269"/>
            <a:ext cx="542868" cy="278582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36000" tIns="18000" rIns="36000" bIns="18000" rtlCol="0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協定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HG創英角ｺﾞｼｯｸUB" panose="020B0909000000000000" pitchFamily="49" charset="-128"/>
              </a:rPr>
              <a:t>締結</a:t>
            </a:r>
            <a:endParaRPr kumimoji="0" lang="en-US" altLang="ja-JP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HG創英角ｺﾞｼｯｸUB" panose="020B0909000000000000" pitchFamily="49" charset="-128"/>
            </a:endParaRPr>
          </a:p>
        </p:txBody>
      </p:sp>
      <p:sp>
        <p:nvSpPr>
          <p:cNvPr id="224" name="フリーフォーム: 図形 223">
            <a:extLst>
              <a:ext uri="{FF2B5EF4-FFF2-40B4-BE49-F238E27FC236}">
                <a16:creationId xmlns:a16="http://schemas.microsoft.com/office/drawing/2014/main" id="{4F6EC96D-991E-4826-F476-260B1A90473F}"/>
              </a:ext>
            </a:extLst>
          </p:cNvPr>
          <p:cNvSpPr/>
          <p:nvPr/>
        </p:nvSpPr>
        <p:spPr>
          <a:xfrm>
            <a:off x="7216501" y="3000216"/>
            <a:ext cx="433388" cy="614362"/>
          </a:xfrm>
          <a:custGeom>
            <a:avLst/>
            <a:gdLst>
              <a:gd name="connsiteX0" fmla="*/ 423863 w 433388"/>
              <a:gd name="connsiteY0" fmla="*/ 0 h 614362"/>
              <a:gd name="connsiteX1" fmla="*/ 0 w 433388"/>
              <a:gd name="connsiteY1" fmla="*/ 0 h 614362"/>
              <a:gd name="connsiteX2" fmla="*/ 0 w 433388"/>
              <a:gd name="connsiteY2" fmla="*/ 614362 h 614362"/>
              <a:gd name="connsiteX3" fmla="*/ 433388 w 433388"/>
              <a:gd name="connsiteY3" fmla="*/ 614362 h 614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388" h="614362">
                <a:moveTo>
                  <a:pt x="423863" y="0"/>
                </a:moveTo>
                <a:lnTo>
                  <a:pt x="0" y="0"/>
                </a:lnTo>
                <a:lnTo>
                  <a:pt x="0" y="614362"/>
                </a:lnTo>
                <a:lnTo>
                  <a:pt x="433388" y="614362"/>
                </a:lnTo>
              </a:path>
            </a:pathLst>
          </a:custGeom>
          <a:noFill/>
          <a:ln w="19050">
            <a:solidFill>
              <a:srgbClr val="404040"/>
            </a:solidFill>
            <a:headEnd type="triangle"/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821121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36455</TotalTime>
  <Words>410</Words>
  <Application>Microsoft Office PowerPoint</Application>
  <PresentationFormat>画面に合わせる (4:3)</PresentationFormat>
  <Paragraphs>113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Times New Roman</vt:lpstr>
      <vt:lpstr>Wingdings</vt:lpstr>
      <vt:lpstr>1_標準デザイン</vt:lpstr>
      <vt:lpstr>2_標準デザイン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日置　辰徳</cp:lastModifiedBy>
  <cp:revision>1162</cp:revision>
  <cp:lastPrinted>2026-02-02T04:36:27Z</cp:lastPrinted>
  <dcterms:created xsi:type="dcterms:W3CDTF">2007-11-06T12:19:33Z</dcterms:created>
  <dcterms:modified xsi:type="dcterms:W3CDTF">2026-04-01T05:47:01Z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2025-11-27T01:58:33Z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c7521670-cc1e-4cbf-862a-83fa010aebca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