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8181"/>
    <a:srgbClr val="357B4B"/>
    <a:srgbClr val="517D33"/>
    <a:srgbClr val="CCCCFF"/>
    <a:srgbClr val="CCECFF"/>
    <a:srgbClr val="0099CC"/>
    <a:srgbClr val="336699"/>
    <a:srgbClr val="99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3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23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5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16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83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935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87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94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50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8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07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057B-0B36-4E1F-A0FD-FD8C6CAD42F2}" type="datetimeFigureOut">
              <a:rPr kumimoji="1" lang="ja-JP" altLang="en-US" smtClean="0"/>
              <a:t>2024/7/3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D59F2-E654-440A-B6A0-0A7EF6F0A9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jpeg"/><Relationship Id="rId18" Type="http://schemas.openxmlformats.org/officeDocument/2006/relationships/image" Target="../media/image14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png"/><Relationship Id="rId12" Type="http://schemas.openxmlformats.org/officeDocument/2006/relationships/image" Target="../media/image9.jpeg"/><Relationship Id="rId17" Type="http://schemas.microsoft.com/office/2007/relationships/hdphoto" Target="../media/hdphoto3.wdp"/><Relationship Id="rId25" Type="http://schemas.openxmlformats.org/officeDocument/2006/relationships/image" Target="../media/image19.jpe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10" Type="http://schemas.microsoft.com/office/2007/relationships/hdphoto" Target="../media/hdphoto2.wdp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6.jpeg"/><Relationship Id="rId26" Type="http://schemas.microsoft.com/office/2007/relationships/hdphoto" Target="../media/hdphoto7.wdp"/><Relationship Id="rId3" Type="http://schemas.openxmlformats.org/officeDocument/2006/relationships/image" Target="../media/image22.png"/><Relationship Id="rId21" Type="http://schemas.openxmlformats.org/officeDocument/2006/relationships/image" Target="../media/image39.gif"/><Relationship Id="rId34" Type="http://schemas.openxmlformats.org/officeDocument/2006/relationships/image" Target="../media/image48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47.jpeg"/><Relationship Id="rId2" Type="http://schemas.openxmlformats.org/officeDocument/2006/relationships/image" Target="../media/image21.png"/><Relationship Id="rId16" Type="http://schemas.microsoft.com/office/2007/relationships/hdphoto" Target="../media/hdphoto6.wdp"/><Relationship Id="rId20" Type="http://schemas.openxmlformats.org/officeDocument/2006/relationships/image" Target="../media/image38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11" Type="http://schemas.openxmlformats.org/officeDocument/2006/relationships/image" Target="../media/image30.gif"/><Relationship Id="rId24" Type="http://schemas.openxmlformats.org/officeDocument/2006/relationships/image" Target="../media/image42.gif"/><Relationship Id="rId32" Type="http://schemas.microsoft.com/office/2007/relationships/hdphoto" Target="../media/hdphoto10.wdp"/><Relationship Id="rId5" Type="http://schemas.openxmlformats.org/officeDocument/2006/relationships/image" Target="../media/image24.jpg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28" Type="http://schemas.microsoft.com/office/2007/relationships/hdphoto" Target="../media/hdphoto8.wdp"/><Relationship Id="rId36" Type="http://schemas.openxmlformats.org/officeDocument/2006/relationships/image" Target="../media/image49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31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gif"/><Relationship Id="rId22" Type="http://schemas.openxmlformats.org/officeDocument/2006/relationships/image" Target="../media/image40.jpeg"/><Relationship Id="rId27" Type="http://schemas.openxmlformats.org/officeDocument/2006/relationships/image" Target="../media/image44.png"/><Relationship Id="rId30" Type="http://schemas.microsoft.com/office/2007/relationships/hdphoto" Target="../media/hdphoto9.wdp"/><Relationship Id="rId35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角丸四角形 131"/>
          <p:cNvSpPr/>
          <p:nvPr/>
        </p:nvSpPr>
        <p:spPr>
          <a:xfrm>
            <a:off x="405482" y="5068344"/>
            <a:ext cx="743437" cy="278523"/>
          </a:xfrm>
          <a:prstGeom prst="roundRect">
            <a:avLst/>
          </a:prstGeom>
          <a:solidFill>
            <a:srgbClr val="FFFF6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楕円 123"/>
          <p:cNvSpPr/>
          <p:nvPr/>
        </p:nvSpPr>
        <p:spPr>
          <a:xfrm>
            <a:off x="4042520" y="7191038"/>
            <a:ext cx="2554154" cy="8957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楕円 122"/>
          <p:cNvSpPr/>
          <p:nvPr/>
        </p:nvSpPr>
        <p:spPr>
          <a:xfrm>
            <a:off x="900689" y="7379277"/>
            <a:ext cx="1392825" cy="5599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楕円 121"/>
          <p:cNvSpPr/>
          <p:nvPr/>
        </p:nvSpPr>
        <p:spPr>
          <a:xfrm>
            <a:off x="841014" y="6848373"/>
            <a:ext cx="1392825" cy="55992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/>
          <p:nvPr/>
        </p:nvSpPr>
        <p:spPr>
          <a:xfrm>
            <a:off x="4151417" y="6759829"/>
            <a:ext cx="1701394" cy="4920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3"/>
          <p:cNvSpPr/>
          <p:nvPr/>
        </p:nvSpPr>
        <p:spPr>
          <a:xfrm>
            <a:off x="3446852" y="4662424"/>
            <a:ext cx="2935940" cy="1468399"/>
          </a:xfrm>
          <a:prstGeom prst="foldedCorner">
            <a:avLst>
              <a:gd name="adj" fmla="val 1052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吹き出し 49"/>
          <p:cNvSpPr/>
          <p:nvPr/>
        </p:nvSpPr>
        <p:spPr>
          <a:xfrm>
            <a:off x="5415397" y="5549304"/>
            <a:ext cx="804475" cy="531330"/>
          </a:xfrm>
          <a:prstGeom prst="wedgeRoundRectCallout">
            <a:avLst>
              <a:gd name="adj1" fmla="val -15066"/>
              <a:gd name="adj2" fmla="val -6181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346" y="3200727"/>
            <a:ext cx="438902" cy="587912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2418" r="5024" b="1551"/>
          <a:stretch/>
        </p:blipFill>
        <p:spPr>
          <a:xfrm>
            <a:off x="4668032" y="3708755"/>
            <a:ext cx="515443" cy="530754"/>
          </a:xfrm>
          <a:prstGeom prst="rect">
            <a:avLst/>
          </a:prstGeom>
        </p:spPr>
      </p:pic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637"/>
          <a:stretch/>
        </p:blipFill>
        <p:spPr>
          <a:xfrm>
            <a:off x="5659247" y="3182486"/>
            <a:ext cx="612553" cy="31711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4" y="3903294"/>
            <a:ext cx="758001" cy="316142"/>
          </a:xfrm>
          <a:prstGeom prst="rect">
            <a:avLst/>
          </a:prstGeom>
        </p:spPr>
      </p:pic>
      <p:sp>
        <p:nvSpPr>
          <p:cNvPr id="32" name="角丸四角形 2053">
            <a:extLst>
              <a:ext uri="{FF2B5EF4-FFF2-40B4-BE49-F238E27FC236}">
                <a16:creationId xmlns:a16="http://schemas.microsoft.com/office/drawing/2014/main" id="{BA7C8020-0236-9B5E-A27E-E0057DC19C56}"/>
              </a:ext>
            </a:extLst>
          </p:cNvPr>
          <p:cNvSpPr/>
          <p:nvPr/>
        </p:nvSpPr>
        <p:spPr>
          <a:xfrm>
            <a:off x="420732" y="8162215"/>
            <a:ext cx="5995490" cy="717007"/>
          </a:xfrm>
          <a:prstGeom prst="roundRect">
            <a:avLst>
              <a:gd name="adj" fmla="val 9631"/>
            </a:avLst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47999" tIns="36000" rIns="36000" bIns="36000" rtlCol="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sz="1199">
              <a:solidFill>
                <a:sysClr val="windowText" lastClr="00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08" name="フローチャート: 代替処理 107">
            <a:extLst>
              <a:ext uri="{FF2B5EF4-FFF2-40B4-BE49-F238E27FC236}">
                <a16:creationId xmlns:a16="http://schemas.microsoft.com/office/drawing/2014/main" id="{D6D7EFF5-6841-EBB5-A71F-647B9EEA716C}"/>
              </a:ext>
            </a:extLst>
          </p:cNvPr>
          <p:cNvSpPr/>
          <p:nvPr/>
        </p:nvSpPr>
        <p:spPr>
          <a:xfrm>
            <a:off x="497578" y="7970759"/>
            <a:ext cx="3141734" cy="255360"/>
          </a:xfrm>
          <a:prstGeom prst="flowChartAlternateProcess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1998" tIns="0" rIns="71998" bIns="0" rtlCol="0" anchor="ctr" anchorCtr="1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2">
              <a:defRPr/>
            </a:pPr>
            <a:endParaRPr lang="ja-JP" altLang="en-US" sz="1400" b="1" kern="0">
              <a:solidFill>
                <a:prstClr val="black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対角する 2 つの角を丸めた四角形 10"/>
          <p:cNvSpPr>
            <a:spLocks noChangeAspect="1"/>
          </p:cNvSpPr>
          <p:nvPr/>
        </p:nvSpPr>
        <p:spPr bwMode="auto">
          <a:xfrm>
            <a:off x="573651" y="1488905"/>
            <a:ext cx="4471645" cy="595512"/>
          </a:xfrm>
          <a:prstGeom prst="round2DiagRect">
            <a:avLst>
              <a:gd name="adj1" fmla="val 10920"/>
              <a:gd name="adj2" fmla="val 50000"/>
            </a:avLst>
          </a:prstGeom>
          <a:solidFill>
            <a:srgbClr val="FF818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1" tIns="36000" rIns="108001" bIns="36000" numCol="1" rtlCol="0" anchor="ctr">
            <a:prstTxWarp prst="textPlain">
              <a:avLst>
                <a:gd name="adj" fmla="val 49444"/>
              </a:avLst>
            </a:prstTxWarp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熱中症を防ぎましょう</a:t>
            </a:r>
            <a:endParaRPr lang="ja-JP" altLang="en-US" sz="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円/楕円 56"/>
          <p:cNvSpPr>
            <a:spLocks noChangeAspect="1"/>
          </p:cNvSpPr>
          <p:nvPr/>
        </p:nvSpPr>
        <p:spPr bwMode="auto">
          <a:xfrm>
            <a:off x="5336699" y="1116936"/>
            <a:ext cx="983269" cy="983269"/>
          </a:xfrm>
          <a:prstGeom prst="ellips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102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745" y="1229298"/>
            <a:ext cx="1149921" cy="21088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ja-JP" altLang="en-US" sz="898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今月のレシピテーマは</a:t>
            </a:r>
            <a:endParaRPr lang="en-US" altLang="ja-JP" sz="898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33480" y="1249694"/>
            <a:ext cx="407731" cy="210882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ja-JP" altLang="en-US" sz="898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です！</a:t>
            </a:r>
            <a:endParaRPr lang="en-US" altLang="ja-JP" sz="898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テキスト ボックス 21"/>
          <p:cNvSpPr txBox="1">
            <a:spLocks noChangeAspect="1"/>
          </p:cNvSpPr>
          <p:nvPr/>
        </p:nvSpPr>
        <p:spPr>
          <a:xfrm>
            <a:off x="350649" y="362904"/>
            <a:ext cx="6084000" cy="713284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lIns="36000" tIns="36000" rIns="36000" bIns="36000" rtlCol="0" anchor="ctr" anchorCtr="1">
            <a:normAutofit/>
          </a:bodyPr>
          <a:lstStyle/>
          <a:p>
            <a:endParaRPr lang="en-US" altLang="ja-JP" sz="1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666704" y="380055"/>
            <a:ext cx="1674104" cy="688256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1">
            <a:spAutoFit/>
          </a:bodyPr>
          <a:lstStyle/>
          <a:p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　</a:t>
            </a:r>
            <a:r>
              <a:rPr lang="en-US" altLang="zh-CN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R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6</a:t>
            </a:r>
            <a:r>
              <a:rPr lang="en-US" altLang="zh-CN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.7.1</a:t>
            </a:r>
            <a:endParaRPr lang="en-US" altLang="zh-CN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zh-CN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発　　　行</a:t>
            </a:r>
            <a:r>
              <a:rPr lang="zh-CN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：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郡上市</a:t>
            </a:r>
            <a:endParaRPr lang="zh-CN" altLang="en-US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zh-CN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編　　　集：関保健所管内</a:t>
            </a:r>
          </a:p>
          <a:p>
            <a:r>
              <a:rPr lang="zh-CN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 　  　　行政栄養士研究会</a:t>
            </a:r>
            <a:endParaRPr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7" name="WordArt 1"/>
          <p:cNvSpPr>
            <a:spLocks noChangeAspect="1" noChangeArrowheads="1" noChangeShapeType="1" noTextEdit="1"/>
          </p:cNvSpPr>
          <p:nvPr/>
        </p:nvSpPr>
        <p:spPr bwMode="auto">
          <a:xfrm>
            <a:off x="1107513" y="406419"/>
            <a:ext cx="3401550" cy="612000"/>
          </a:xfrm>
          <a:prstGeom prst="rect">
            <a:avLst/>
          </a:prstGeom>
          <a:noFill/>
          <a:ln>
            <a:noFill/>
          </a:ln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ja-JP" altLang="en-US" sz="3599" kern="10" spc="-179" dirty="0" err="1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HGP創英角ﾎﾟｯﾌﾟ体"/>
                <a:ea typeface="HGP創英角ﾎﾟｯﾌﾟ体"/>
              </a:rPr>
              <a:t>まめなかな</a:t>
            </a:r>
            <a:r>
              <a:rPr lang="ja-JP" altLang="en-US" sz="2000" kern="10" spc="-179" dirty="0">
                <a:ln w="22225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HGP創英角ﾎﾟｯﾌﾟ体"/>
                <a:ea typeface="HGP創英角ﾎﾟｯﾌﾟ体"/>
              </a:rPr>
              <a:t>つうしん</a:t>
            </a:r>
            <a:endParaRPr lang="ja-JP" altLang="en-US" sz="3599" kern="10" spc="-179" dirty="0">
              <a:ln w="22225">
                <a:solidFill>
                  <a:sysClr val="windowText" lastClr="0000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50800" dist="38100" algn="l" rotWithShape="0">
                  <a:schemeClr val="tx1">
                    <a:alpha val="40000"/>
                  </a:schemeClr>
                </a:outerShdw>
              </a:effectLst>
              <a:latin typeface="HGP創英角ﾎﾟｯﾌﾟ体"/>
              <a:ea typeface="HGP創英角ﾎﾟｯﾌﾟ体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4587878" y="392186"/>
            <a:ext cx="0" cy="683999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B6CB54-DCD4-268D-D807-4C11F48A970F}"/>
              </a:ext>
            </a:extLst>
          </p:cNvPr>
          <p:cNvSpPr txBox="1"/>
          <p:nvPr/>
        </p:nvSpPr>
        <p:spPr>
          <a:xfrm>
            <a:off x="1795853" y="1009691"/>
            <a:ext cx="26446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トマト</a:t>
            </a:r>
            <a:r>
              <a:rPr lang="ja-JP" altLang="en-US" sz="2600" dirty="0" smtClean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・</a:t>
            </a:r>
            <a:r>
              <a:rPr lang="ja-JP" altLang="en-US" sz="2600" dirty="0" err="1">
                <a:ln w="12700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ししとう</a:t>
            </a:r>
            <a:endParaRPr lang="ja-JP" altLang="en-US" sz="2600" dirty="0">
              <a:ln w="12700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881DB6E-0FEE-698C-CE4D-C38FBCDCD7E6}"/>
              </a:ext>
            </a:extLst>
          </p:cNvPr>
          <p:cNvSpPr txBox="1"/>
          <p:nvPr/>
        </p:nvSpPr>
        <p:spPr>
          <a:xfrm>
            <a:off x="454576" y="2166070"/>
            <a:ext cx="5928216" cy="6232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熱中症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の原因となる暑さの要素、すなわち、気温・湿度・輻射（放射）熱・気流を総合的に考慮した指数を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WBGT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いいます。 </a:t>
            </a:r>
            <a:r>
              <a:rPr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WBGT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28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以上になるとに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熱中症が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起こりやすく、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この指数が労働現場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時、日常生活で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の予防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の目安として使われています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。周りにも声をかけながらみんなで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熱中症対策を進めましょう。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WBGT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詳しい情報は環境省ホームページをご覧ください。</a:t>
            </a:r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7598CF-9602-7A7C-6AD6-44041057E7F1}"/>
              </a:ext>
            </a:extLst>
          </p:cNvPr>
          <p:cNvSpPr txBox="1"/>
          <p:nvPr/>
        </p:nvSpPr>
        <p:spPr>
          <a:xfrm>
            <a:off x="567827" y="7983928"/>
            <a:ext cx="3129133" cy="18453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ja-JP" altLang="en-US" sz="1199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熱中症警戒アラート ・ 熱中症特別警報</a:t>
            </a:r>
            <a:r>
              <a:rPr lang="ja-JP" altLang="en-US" sz="1199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アラート</a:t>
            </a:r>
            <a:endParaRPr lang="en-US" altLang="ja-JP" sz="1199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4" name="図 1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905" y="406419"/>
            <a:ext cx="661939" cy="634328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72" y="1328111"/>
            <a:ext cx="522019" cy="53621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15522" y="8227310"/>
            <a:ext cx="644722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熱中症</a:t>
            </a:r>
            <a:r>
              <a:rPr kumimoji="1" lang="ja-JP" altLang="en-US" sz="10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警戒アラートなど熱中症予防に関する情報は、右の二次元バーコードから</a:t>
            </a:r>
            <a:endParaRPr kumimoji="1" lang="en-US" altLang="ja-JP" sz="10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確認できます。自分の地域が発表されたときには、</a:t>
            </a:r>
            <a:r>
              <a:rPr kumimoji="1" lang="ja-JP" altLang="en-US" sz="105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暑さを防ぐ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ja-JP" altLang="en-US" sz="105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外出や屋外での運動及び</a:t>
            </a:r>
            <a:endParaRPr kumimoji="1" lang="en-US" altLang="ja-JP" sz="1050" u="sng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05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長時間の作業をやめる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kumimoji="1" lang="ja-JP" altLang="en-US" sz="105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こまめに水分・塩分の補給をする</a:t>
            </a:r>
            <a:r>
              <a:rPr kumimoji="1" lang="ja-JP" altLang="en-US" sz="10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といった熱中症予防行動をとりましょう。</a:t>
            </a:r>
            <a:endParaRPr kumimoji="1" lang="ja-JP" altLang="en-US" sz="10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76972" y="8150776"/>
            <a:ext cx="103159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環境省のページ</a:t>
            </a:r>
            <a:endParaRPr kumimoji="1" lang="ja-JP" altLang="en-US" sz="700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75599" y="2847523"/>
            <a:ext cx="6008997" cy="2658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暑さを避けましょう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371685" y="4346987"/>
            <a:ext cx="6011107" cy="2618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こまめ</a:t>
            </a:r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水分補給をしましょう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93592" y="3258368"/>
            <a:ext cx="1352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扇風機や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エアコンで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温度調節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1134602" y="3875182"/>
            <a:ext cx="152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遮光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カーテン、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すだれ、打ち水を利用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163658" y="3292694"/>
            <a:ext cx="95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日傘や帽子の着用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358589" y="4667695"/>
            <a:ext cx="270147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のどが渇かなくても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こまめに水分補給を。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138321" y="3580361"/>
            <a:ext cx="1479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素早く体温を下げたい時にはシャワーや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冷たいタオルで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首やわきの下を冷却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3211125" y="3831283"/>
            <a:ext cx="2057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日陰の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利用、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こまめな休憩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1220327" y="5013183"/>
            <a:ext cx="814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コップ</a:t>
            </a:r>
            <a:endParaRPr kumimoji="1"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杯分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4487872" y="3197205"/>
            <a:ext cx="126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通気性、速乾性の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ある衣服の着用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3591255" y="4709420"/>
            <a:ext cx="2793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家にあるもの</a:t>
            </a:r>
            <a:r>
              <a:rPr kumimoji="1" lang="ja-JP" altLang="en-US" sz="11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で経口補水液が作れます</a:t>
            </a:r>
            <a:endParaRPr kumimoji="1" lang="ja-JP" altLang="en-US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400701" y="6239960"/>
            <a:ext cx="5983896" cy="25405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朝食を食べて熱中症を予防しましょう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424682">
            <a:off x="5880773" y="1459572"/>
            <a:ext cx="341668" cy="575144"/>
            <a:chOff x="5861429" y="1545331"/>
            <a:chExt cx="484320" cy="701617"/>
          </a:xfrm>
        </p:grpSpPr>
        <p:pic>
          <p:nvPicPr>
            <p:cNvPr id="38" name="図 37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7840" y="1545331"/>
              <a:ext cx="247909" cy="684011"/>
            </a:xfrm>
            <a:prstGeom prst="rect">
              <a:avLst/>
            </a:prstGeom>
          </p:spPr>
        </p:pic>
        <p:grpSp>
          <p:nvGrpSpPr>
            <p:cNvPr id="6" name="グループ化 5"/>
            <p:cNvGrpSpPr/>
            <p:nvPr/>
          </p:nvGrpSpPr>
          <p:grpSpPr>
            <a:xfrm>
              <a:off x="5861429" y="1592534"/>
              <a:ext cx="322506" cy="654414"/>
              <a:chOff x="5861429" y="1592534"/>
              <a:chExt cx="322506" cy="654414"/>
            </a:xfrm>
          </p:grpSpPr>
          <p:pic>
            <p:nvPicPr>
              <p:cNvPr id="40" name="図 39"/>
              <p:cNvPicPr/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66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1429" y="1592534"/>
                <a:ext cx="195525" cy="654414"/>
              </a:xfrm>
              <a:prstGeom prst="rect">
                <a:avLst/>
              </a:prstGeom>
            </p:spPr>
          </p:pic>
          <p:pic>
            <p:nvPicPr>
              <p:cNvPr id="39" name="図 38"/>
              <p:cNvPicPr/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667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4430" y="1592809"/>
                <a:ext cx="199505" cy="634146"/>
              </a:xfrm>
              <a:prstGeom prst="rect">
                <a:avLst/>
              </a:prstGeom>
            </p:spPr>
          </p:pic>
        </p:grpSp>
      </p:grpSp>
      <p:pic>
        <p:nvPicPr>
          <p:cNvPr id="45" name="図 44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21" y="7388298"/>
            <a:ext cx="654491" cy="515719"/>
          </a:xfrm>
          <a:prstGeom prst="rect">
            <a:avLst/>
          </a:prstGeom>
        </p:spPr>
      </p:pic>
      <p:pic>
        <p:nvPicPr>
          <p:cNvPr id="47" name="図 46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33" y="7388298"/>
            <a:ext cx="602807" cy="51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図 4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16" y="6968224"/>
            <a:ext cx="549767" cy="345297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4231762" y="7328179"/>
            <a:ext cx="2364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具</a:t>
            </a:r>
            <a:r>
              <a:rPr kumimoji="1" lang="ja-JP" altLang="en-US" sz="1000" b="1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だくさん</a:t>
            </a:r>
            <a:r>
              <a:rPr kumimoji="1" lang="ja-JP" altLang="en-US" sz="10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汁物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は水分だけでなく、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ビタミン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ミネラル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ナトリウム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一緒にとることができ、熱中症対策に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効果的です。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250685" y="6848194"/>
            <a:ext cx="1644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たんぱく質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ja-JP" altLang="en-US" sz="10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疲労も回復</a:t>
            </a:r>
            <a:endParaRPr kumimoji="1" lang="en-US" altLang="ja-JP" sz="1000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してくれます。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891123" y="6935989"/>
            <a:ext cx="2057524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夏野菜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105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果物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体温を下げて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くれます。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912117" y="7460178"/>
            <a:ext cx="1381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ごはん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おかず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水分が含まれます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9269" r="3260" b="2924"/>
          <a:stretch/>
        </p:blipFill>
        <p:spPr>
          <a:xfrm>
            <a:off x="1827851" y="3268073"/>
            <a:ext cx="412982" cy="394210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71" y="3610137"/>
            <a:ext cx="477771" cy="631698"/>
          </a:xfrm>
          <a:prstGeom prst="rect">
            <a:avLst/>
          </a:prstGeom>
        </p:spPr>
      </p:pic>
      <p:sp>
        <p:nvSpPr>
          <p:cNvPr id="59" name="テキスト ボックス 58"/>
          <p:cNvSpPr txBox="1"/>
          <p:nvPr/>
        </p:nvSpPr>
        <p:spPr>
          <a:xfrm>
            <a:off x="382773" y="6493188"/>
            <a:ext cx="4691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朝食をとると、寝ている間に失われた水分・塩分を補給することができます。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夏バテ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で食欲のない時期ですが、意識して朝食をとるようにしましょう。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390577" y="4938154"/>
            <a:ext cx="25052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○水・・・・・１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○砂糖・・・・４０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（大さじ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はちみつ　　大さじ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3~4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でも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○塩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・・・３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g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（小さじ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5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お好み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で、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レモン果汁・・５０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ml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0" name="楕円 69"/>
          <p:cNvSpPr/>
          <p:nvPr/>
        </p:nvSpPr>
        <p:spPr>
          <a:xfrm>
            <a:off x="338318" y="3167044"/>
            <a:ext cx="790386" cy="3848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室内</a:t>
            </a:r>
          </a:p>
        </p:txBody>
      </p:sp>
      <p:sp>
        <p:nvSpPr>
          <p:cNvPr id="72" name="楕円 71"/>
          <p:cNvSpPr/>
          <p:nvPr/>
        </p:nvSpPr>
        <p:spPr>
          <a:xfrm>
            <a:off x="2413095" y="3183860"/>
            <a:ext cx="790386" cy="3848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屋外</a:t>
            </a:r>
          </a:p>
        </p:txBody>
      </p:sp>
      <p:cxnSp>
        <p:nvCxnSpPr>
          <p:cNvPr id="76" name="直線コネクタ 75"/>
          <p:cNvCxnSpPr/>
          <p:nvPr/>
        </p:nvCxnSpPr>
        <p:spPr>
          <a:xfrm>
            <a:off x="2268148" y="3191468"/>
            <a:ext cx="348167" cy="1027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45"/>
          <p:cNvSpPr/>
          <p:nvPr/>
        </p:nvSpPr>
        <p:spPr>
          <a:xfrm>
            <a:off x="5378076" y="5574034"/>
            <a:ext cx="9020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日常的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に飲むものではないので注意！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3458256" y="4906025"/>
            <a:ext cx="2859731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8" y="6896207"/>
            <a:ext cx="229167" cy="236389"/>
          </a:xfrm>
          <a:prstGeom prst="rect">
            <a:avLst/>
          </a:prstGeom>
        </p:spPr>
      </p:pic>
      <p:grpSp>
        <p:nvGrpSpPr>
          <p:cNvPr id="33" name="グループ化 32"/>
          <p:cNvGrpSpPr/>
          <p:nvPr/>
        </p:nvGrpSpPr>
        <p:grpSpPr>
          <a:xfrm>
            <a:off x="1828351" y="5107428"/>
            <a:ext cx="641387" cy="210880"/>
            <a:chOff x="2101984" y="4767201"/>
            <a:chExt cx="725483" cy="280763"/>
          </a:xfrm>
        </p:grpSpPr>
        <p:sp>
          <p:nvSpPr>
            <p:cNvPr id="85" name="台形 84"/>
            <p:cNvSpPr/>
            <p:nvPr/>
          </p:nvSpPr>
          <p:spPr>
            <a:xfrm rot="10800000">
              <a:off x="2101984" y="4769281"/>
              <a:ext cx="192807" cy="27868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台形 85"/>
            <p:cNvSpPr/>
            <p:nvPr/>
          </p:nvSpPr>
          <p:spPr>
            <a:xfrm rot="10800000">
              <a:off x="2117230" y="4784764"/>
              <a:ext cx="161819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台形 88"/>
            <p:cNvSpPr/>
            <p:nvPr/>
          </p:nvSpPr>
          <p:spPr>
            <a:xfrm rot="10800000">
              <a:off x="2369709" y="4767201"/>
              <a:ext cx="192807" cy="27868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台形 89"/>
            <p:cNvSpPr/>
            <p:nvPr/>
          </p:nvSpPr>
          <p:spPr>
            <a:xfrm rot="10800000">
              <a:off x="2384955" y="4782684"/>
              <a:ext cx="161819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台形 90"/>
            <p:cNvSpPr/>
            <p:nvPr/>
          </p:nvSpPr>
          <p:spPr>
            <a:xfrm rot="10800000">
              <a:off x="2634660" y="4767201"/>
              <a:ext cx="192807" cy="27868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台形 91"/>
            <p:cNvSpPr/>
            <p:nvPr/>
          </p:nvSpPr>
          <p:spPr>
            <a:xfrm rot="10800000">
              <a:off x="2649906" y="4782684"/>
              <a:ext cx="161819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540381" y="5105042"/>
            <a:ext cx="654067" cy="206550"/>
            <a:chOff x="1198803" y="5049697"/>
            <a:chExt cx="736823" cy="281307"/>
          </a:xfrm>
        </p:grpSpPr>
        <p:sp>
          <p:nvSpPr>
            <p:cNvPr id="83" name="台形 82"/>
            <p:cNvSpPr/>
            <p:nvPr/>
          </p:nvSpPr>
          <p:spPr>
            <a:xfrm rot="10800000">
              <a:off x="1742819" y="5049697"/>
              <a:ext cx="192807" cy="27868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台形 57"/>
            <p:cNvSpPr/>
            <p:nvPr/>
          </p:nvSpPr>
          <p:spPr>
            <a:xfrm rot="10800000">
              <a:off x="1758065" y="5065180"/>
              <a:ext cx="161819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台形 86"/>
            <p:cNvSpPr/>
            <p:nvPr/>
          </p:nvSpPr>
          <p:spPr>
            <a:xfrm rot="10800000">
              <a:off x="1470272" y="5049697"/>
              <a:ext cx="192807" cy="27868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台形 87"/>
            <p:cNvSpPr/>
            <p:nvPr/>
          </p:nvSpPr>
          <p:spPr>
            <a:xfrm rot="10800000">
              <a:off x="1485518" y="5065180"/>
              <a:ext cx="161819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台形 92"/>
            <p:cNvSpPr/>
            <p:nvPr/>
          </p:nvSpPr>
          <p:spPr>
            <a:xfrm rot="10800000">
              <a:off x="1198803" y="5052321"/>
              <a:ext cx="192807" cy="278683"/>
            </a:xfrm>
            <a:prstGeom prst="trapezoid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台形 93"/>
            <p:cNvSpPr/>
            <p:nvPr/>
          </p:nvSpPr>
          <p:spPr>
            <a:xfrm rot="10800000">
              <a:off x="1214049" y="5067804"/>
              <a:ext cx="161819" cy="457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5" name="直線コネクタ 94"/>
          <p:cNvCxnSpPr/>
          <p:nvPr/>
        </p:nvCxnSpPr>
        <p:spPr>
          <a:xfrm>
            <a:off x="366341" y="4869620"/>
            <a:ext cx="2701473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正方形/長方形 65"/>
          <p:cNvSpPr/>
          <p:nvPr/>
        </p:nvSpPr>
        <p:spPr>
          <a:xfrm>
            <a:off x="329258" y="5522917"/>
            <a:ext cx="3132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大量の発汗があった場合には、汗で失われた塩分（ナトリウム）も適切に補える</a:t>
            </a:r>
            <a:r>
              <a:rPr kumimoji="1" lang="ja-JP" altLang="en-US" sz="10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スポーツドリンク</a:t>
            </a:r>
            <a:r>
              <a:rPr kumimoji="1" lang="ja-JP" altLang="en-US" sz="1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10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経口補水液</a:t>
            </a:r>
            <a:r>
              <a:rPr kumimoji="1" lang="ja-JP" altLang="en-US" sz="10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などを利用しましょう。</a:t>
            </a:r>
            <a:endParaRPr kumimoji="1" lang="en-US" altLang="ja-JP" sz="1000" dirty="0" smtClean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9" name="図 118"/>
          <p:cNvPicPr/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2500" y1="28638" x2="62833" y2="81221"/>
                        <a14:foregroundMark x1="20667" y1="50469" x2="49333" y2="85681"/>
                        <a14:foregroundMark x1="24333" y1="76291" x2="36000" y2="71127"/>
                        <a14:foregroundMark x1="38500" y1="69249" x2="55167" y2="61737"/>
                        <a14:foregroundMark x1="44833" y1="26291" x2="88500" y2="55634"/>
                        <a14:foregroundMark x1="58000" y1="21831" x2="84333" y2="39202"/>
                        <a14:foregroundMark x1="70500" y1="46948" x2="62333" y2="79577"/>
                        <a14:foregroundMark x1="57667" y1="50704" x2="80167" y2="64085"/>
                        <a14:foregroundMark x1="73833" y1="32864" x2="77333" y2="44366"/>
                        <a14:foregroundMark x1="25833" y1="34507" x2="35500" y2="63615"/>
                        <a14:foregroundMark x1="42000" y1="33803" x2="56833" y2="51878"/>
                        <a14:foregroundMark x1="39333" y1="55399" x2="44333" y2="58216"/>
                        <a14:foregroundMark x1="20667" y1="54460" x2="28500" y2="73239"/>
                        <a14:foregroundMark x1="30500" y1="34977" x2="60333" y2="22770"/>
                        <a14:foregroundMark x1="71167" y1="27465" x2="75667" y2="29343"/>
                        <a14:foregroundMark x1="71333" y1="26291" x2="76500" y2="28638"/>
                        <a14:foregroundMark x1="36194" y1="7368" x2="8209" y2="24211"/>
                        <a14:foregroundMark x1="4478" y1="42105" x2="20149" y2="84737"/>
                        <a14:foregroundMark x1="28358" y1="92105" x2="60448" y2="96316"/>
                        <a14:foregroundMark x1="63806" y1="95789" x2="93284" y2="73158"/>
                        <a14:foregroundMark x1="98134" y1="40000" x2="95149" y2="66842"/>
                        <a14:foregroundMark x1="97015" y1="40000" x2="74627" y2="13158"/>
                        <a14:foregroundMark x1="96642" y1="37368" x2="93657" y2="28421"/>
                        <a14:foregroundMark x1="94030" y1="26316" x2="79478" y2="13684"/>
                        <a14:foregroundMark x1="79478" y1="13684" x2="52239" y2="1579"/>
                        <a14:foregroundMark x1="57090" y1="4737" x2="36194" y2="5263"/>
                        <a14:foregroundMark x1="9701" y1="25263" x2="1866" y2="50526"/>
                        <a14:foregroundMark x1="2239" y1="53684" x2="10821" y2="76842"/>
                        <a14:foregroundMark x1="23507" y1="16316" x2="22761" y2="40526"/>
                        <a14:foregroundMark x1="6716" y1="32105" x2="17910" y2="53684"/>
                        <a14:foregroundMark x1="9328" y1="28947" x2="20896" y2="31053"/>
                        <a14:foregroundMark x1="22761" y1="35263" x2="63060" y2="15789"/>
                        <a14:foregroundMark x1="27239" y1="30526" x2="42164" y2="19474"/>
                        <a14:foregroundMark x1="35448" y1="18421" x2="60448" y2="6842"/>
                        <a14:foregroundMark x1="63060" y1="21579" x2="81716" y2="26842"/>
                        <a14:foregroundMark x1="86194" y1="39474" x2="92537" y2="56842"/>
                        <a14:foregroundMark x1="86567" y1="60000" x2="70522" y2="76842"/>
                        <a14:foregroundMark x1="67910" y1="81053" x2="65672" y2="90526"/>
                        <a14:foregroundMark x1="83209" y1="63158" x2="86940" y2="71053"/>
                        <a14:foregroundMark x1="20149" y1="71579" x2="49254" y2="85789"/>
                        <a14:foregroundMark x1="59701" y1="84211" x2="49627" y2="85789"/>
                        <a14:foregroundMark x1="43284" y1="85263" x2="30224" y2="85263"/>
                        <a14:foregroundMark x1="43284" y1="87368" x2="50746" y2="86316"/>
                        <a14:backgroundMark x1="10821" y1="4211" x2="2612" y2="24211"/>
                        <a14:backgroundMark x1="80970" y1="5263" x2="95896" y2="1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08" y="6898515"/>
            <a:ext cx="602101" cy="413961"/>
          </a:xfrm>
          <a:prstGeom prst="rect">
            <a:avLst/>
          </a:prstGeom>
        </p:spPr>
      </p:pic>
      <p:pic>
        <p:nvPicPr>
          <p:cNvPr id="120" name="図 119"/>
          <p:cNvPicPr/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333" y1="35189" x2="6000" y2="26032"/>
                        <a14:foregroundMark x1="12167" y1="20287" x2="22500" y2="33393"/>
                        <a14:foregroundMark x1="29833" y1="7002" x2="44500" y2="27289"/>
                        <a14:foregroundMark x1="12500" y1="15260" x2="17000" y2="13645"/>
                        <a14:foregroundMark x1="17833" y1="10952" x2="20833" y2="10592"/>
                        <a14:foregroundMark x1="21833" y1="10413" x2="24167" y2="9874"/>
                        <a14:foregroundMark x1="35833" y1="3770" x2="42000" y2="4847"/>
                        <a14:foregroundMark x1="51000" y1="4309" x2="61167" y2="21364"/>
                        <a14:foregroundMark x1="51167" y1="1795" x2="61167" y2="3232"/>
                        <a14:foregroundMark x1="71500" y1="8438" x2="81000" y2="38061"/>
                        <a14:foregroundMark x1="86500" y1="21185" x2="92167" y2="50987"/>
                        <a14:foregroundMark x1="61340" y1="4444" x2="67526" y2="6667"/>
                        <a14:foregroundMark x1="71134" y1="7778" x2="74227" y2="8333"/>
                        <a14:foregroundMark x1="28866" y1="11111" x2="32474" y2="24444"/>
                        <a14:foregroundMark x1="10309" y1="26111" x2="17010" y2="51111"/>
                        <a14:foregroundMark x1="5670" y1="40000" x2="13918" y2="56667"/>
                        <a14:foregroundMark x1="84536" y1="16667" x2="84021" y2="23889"/>
                        <a14:foregroundMark x1="93814" y1="27778" x2="96392" y2="3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60" y="7095930"/>
            <a:ext cx="362267" cy="343237"/>
          </a:xfrm>
          <a:prstGeom prst="rect">
            <a:avLst/>
          </a:prstGeom>
        </p:spPr>
      </p:pic>
      <p:pic>
        <p:nvPicPr>
          <p:cNvPr id="121" name="図 120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2019">
            <a:off x="2549038" y="7022170"/>
            <a:ext cx="134553" cy="193845"/>
          </a:xfrm>
          <a:prstGeom prst="rect">
            <a:avLst/>
          </a:prstGeom>
        </p:spPr>
      </p:pic>
      <p:cxnSp>
        <p:nvCxnSpPr>
          <p:cNvPr id="125" name="直線コネクタ 124"/>
          <p:cNvCxnSpPr/>
          <p:nvPr/>
        </p:nvCxnSpPr>
        <p:spPr>
          <a:xfrm>
            <a:off x="4301184" y="3197269"/>
            <a:ext cx="348167" cy="102707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17" y="8332436"/>
            <a:ext cx="490350" cy="49035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98936" y="5067997"/>
            <a:ext cx="11733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1400" b="1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1.2</a:t>
            </a:r>
            <a:r>
              <a:rPr kumimoji="1" lang="en-US" altLang="ja-JP" sz="1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</a:t>
            </a:r>
            <a:r>
              <a:rPr kumimoji="1" lang="ja-JP" altLang="en-US" sz="11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100" dirty="0" smtClean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＝</a:t>
            </a:r>
            <a:endParaRPr kumimoji="1" lang="ja-JP" altLang="en-US" sz="11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82" y="4939512"/>
            <a:ext cx="519418" cy="583848"/>
          </a:xfrm>
          <a:prstGeom prst="rect">
            <a:avLst/>
          </a:prstGeom>
        </p:spPr>
      </p:pic>
      <p:sp>
        <p:nvSpPr>
          <p:cNvPr id="96" name="角丸四角形 95"/>
          <p:cNvSpPr/>
          <p:nvPr/>
        </p:nvSpPr>
        <p:spPr>
          <a:xfrm>
            <a:off x="350546" y="8882139"/>
            <a:ext cx="4641773" cy="808203"/>
          </a:xfrm>
          <a:prstGeom prst="round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1" latinLnBrk="0" hangingPunct="1"/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【</a:t>
            </a:r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お問い合わせ先</a:t>
            </a:r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】</a:t>
            </a:r>
            <a:endParaRPr lang="ja-JP" altLang="ja-JP" sz="900" dirty="0">
              <a:solidFill>
                <a:schemeClr val="tx1"/>
              </a:solidFill>
              <a:effectLst/>
            </a:endParaRPr>
          </a:p>
          <a:p>
            <a:pPr rtl="0" eaLnBrk="1" latinLnBrk="0" hangingPunct="1"/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〒</a:t>
            </a:r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501-4607</a:t>
            </a:r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　　郡上市大和町徳永</a:t>
            </a:r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618</a:t>
            </a:r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番地　大和保健福祉センターやまつつじ　健康課</a:t>
            </a:r>
            <a:endParaRPr lang="ja-JP" altLang="ja-JP" sz="900" dirty="0">
              <a:solidFill>
                <a:schemeClr val="tx1"/>
              </a:solidFill>
              <a:effectLst/>
            </a:endParaRPr>
          </a:p>
          <a:p>
            <a:pPr rtl="0" eaLnBrk="1" latinLnBrk="0" hangingPunct="1"/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　　　　　　　　　　　　　　　　℡</a:t>
            </a:r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0575-88-4511</a:t>
            </a:r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　　</a:t>
            </a:r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fax0575-88-4742</a:t>
            </a:r>
            <a:endParaRPr lang="ja-JP" altLang="ja-JP" sz="900" dirty="0">
              <a:solidFill>
                <a:schemeClr val="tx1"/>
              </a:solidFill>
              <a:effectLst/>
            </a:endParaRPr>
          </a:p>
          <a:p>
            <a:pPr rtl="0" eaLnBrk="1" latinLnBrk="0" hangingPunct="1"/>
            <a:r>
              <a:rPr kumimoji="1" lang="en-US" altLang="ja-JP" sz="900" dirty="0">
                <a:solidFill>
                  <a:schemeClr val="tx1"/>
                </a:solidFill>
                <a:effectLst/>
              </a:rPr>
              <a:t>※</a:t>
            </a:r>
            <a:r>
              <a:rPr kumimoji="1" lang="ja-JP" altLang="ja-JP" sz="900" dirty="0">
                <a:solidFill>
                  <a:schemeClr val="tx1"/>
                </a:solidFill>
                <a:effectLst/>
              </a:rPr>
              <a:t>郡上市役所ホームページでご覧いただくことができます。</a:t>
            </a:r>
            <a:endParaRPr lang="ja-JP" altLang="ja-JP" sz="900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97" name="グループ化 96"/>
          <p:cNvGrpSpPr/>
          <p:nvPr/>
        </p:nvGrpSpPr>
        <p:grpSpPr>
          <a:xfrm>
            <a:off x="4771179" y="8932011"/>
            <a:ext cx="1736274" cy="689917"/>
            <a:chOff x="-224620" y="0"/>
            <a:chExt cx="2079365" cy="961346"/>
          </a:xfrm>
        </p:grpSpPr>
        <p:pic>
          <p:nvPicPr>
            <p:cNvPr id="98" name="Picture 137" descr="キャラクター色つき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310" y="0"/>
              <a:ext cx="842435" cy="82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図 98" descr="C:\Users\a.hata\Desktop\QR_211285.png"/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72" y="47764"/>
              <a:ext cx="647315" cy="6987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正方形/長方形 99"/>
            <p:cNvSpPr/>
            <p:nvPr/>
          </p:nvSpPr>
          <p:spPr>
            <a:xfrm>
              <a:off x="-224620" y="698878"/>
              <a:ext cx="1552575" cy="26246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900" b="0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郡上市ホームページ</a:t>
              </a:r>
              <a:endParaRPr kumimoji="1" lang="en-US" altLang="ja-JP" sz="9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91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ローチャート: データ 17"/>
          <p:cNvSpPr/>
          <p:nvPr/>
        </p:nvSpPr>
        <p:spPr>
          <a:xfrm>
            <a:off x="4318222" y="1672393"/>
            <a:ext cx="1141021" cy="62493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4090" y="528821"/>
            <a:ext cx="2293104" cy="93716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" name="正方形/長方形 3"/>
          <p:cNvSpPr/>
          <p:nvPr/>
        </p:nvSpPr>
        <p:spPr>
          <a:xfrm>
            <a:off x="-359496" y="282323"/>
            <a:ext cx="3432810" cy="356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</a:t>
            </a:r>
            <a:r>
              <a:rPr kumimoji="1" lang="ja-JP" altLang="en-US" sz="1050" dirty="0" smtClean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たっぷり</a:t>
            </a:r>
            <a:r>
              <a:rPr kumimoji="1" lang="ja-JP" altLang="en-US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野菜</a:t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しっかり</a:t>
            </a:r>
            <a:r>
              <a:rPr kumimoji="1" lang="ja-JP" altLang="en-US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減塩</a:t>
            </a:r>
            <a:r>
              <a:rPr kumimoji="1" lang="ja-JP" altLang="en-US" sz="14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」</a:t>
            </a:r>
            <a:r>
              <a:rPr kumimoji="1" lang="ja-JP" altLang="en-US" sz="105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メニュー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92683" y="650234"/>
            <a:ext cx="36195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u="sng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◎主</a:t>
            </a:r>
            <a:r>
              <a:rPr lang="ja-JP" altLang="en-US" sz="1100" u="sng" dirty="0" smtClean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菜：トマトと鮭のホイル焼き</a:t>
            </a:r>
            <a:r>
              <a:rPr lang="ja-JP" altLang="en-US" sz="11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11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1100" u="sng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人分）</a:t>
            </a:r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904180" y="599739"/>
            <a:ext cx="176572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i="1" dirty="0" smtClean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簡単かんたんホイル焼き！</a:t>
            </a:r>
            <a:endParaRPr lang="ja-JP" altLang="en-US" sz="1050" i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4090" y="874239"/>
            <a:ext cx="2071800" cy="9422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180000" tIns="36000" rIns="72000" bIns="36000" rtlCol="0" anchor="ctr" anchorCtr="0">
            <a:noAutofit/>
          </a:bodyPr>
          <a:lstStyle/>
          <a:p>
            <a:pPr defTabSz="479726">
              <a:defRPr/>
            </a:pPr>
            <a:endParaRPr kumimoji="1" lang="en-US" altLang="ja-JP" sz="105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57441" y="2160426"/>
            <a:ext cx="862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（ひとり当たり）</a:t>
            </a:r>
            <a:r>
              <a:rPr lang="ja-JP" altLang="en-US" sz="900" dirty="0"/>
              <a:t> 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82122" y="2347331"/>
            <a:ext cx="2073600" cy="104219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txBody>
          <a:bodyPr wrap="square" lIns="144000" tIns="36000" rIns="216000" bIns="36000" rtlCol="0" anchor="ctr" anchorCtr="0">
            <a:spAutoFit/>
          </a:bodyPr>
          <a:lstStyle/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エネルギー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たんぱく質　　　 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脂質　　　　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炭水化物　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食塩相当量　　 </a:t>
            </a:r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野菜の量</a:t>
            </a: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17054" y="4287370"/>
            <a:ext cx="41175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u="sng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◎副菜</a:t>
            </a:r>
            <a:r>
              <a:rPr lang="ja-JP" altLang="en-US" sz="1100" u="sng" dirty="0" smtClean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：</a:t>
            </a:r>
            <a:r>
              <a:rPr lang="ja-JP" altLang="en-US" sz="11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ししとう</a:t>
            </a:r>
            <a:r>
              <a:rPr lang="ja-JP" altLang="en-US" sz="11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とれんこんのカレーきんぴら（</a:t>
            </a:r>
            <a:r>
              <a:rPr lang="en-US" altLang="ja-JP" sz="11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</a:t>
            </a:r>
            <a:r>
              <a:rPr lang="ja-JP" altLang="en-US" sz="11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人分</a:t>
            </a:r>
            <a:r>
              <a:rPr lang="ja-JP" altLang="en-US" sz="1100" u="sng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r>
              <a:rPr lang="ja-JP" altLang="en-US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03845" y="4591453"/>
            <a:ext cx="2073600" cy="129684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lIns="180000" tIns="36000" rIns="108000" bIns="36000" rtlCol="0" anchor="ctr" anchorCtr="0">
            <a:noAutofit/>
          </a:bodyPr>
          <a:lstStyle/>
          <a:p>
            <a:pPr defTabSz="479726">
              <a:defRPr/>
            </a:pPr>
            <a:endParaRPr kumimoji="1" lang="en-US" altLang="ja-JP" sz="105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33" name="テキスト ボックス 4"/>
          <p:cNvSpPr txBox="1"/>
          <p:nvPr/>
        </p:nvSpPr>
        <p:spPr>
          <a:xfrm>
            <a:off x="246428" y="7761971"/>
            <a:ext cx="3692036" cy="5847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上記の栄養量は、「日本食品標準成分表</a:t>
            </a:r>
            <a:r>
              <a:rPr kumimoji="1"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2020</a:t>
            </a:r>
            <a:r>
              <a: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年版（八訂）」による算出量です。</a:t>
            </a:r>
            <a:endParaRPr kumimoji="1"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調味料の種類・原材料等により、使用目安量が異なったり、若干数値や食味が</a:t>
            </a:r>
            <a:endParaRPr kumimoji="1"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r>
              <a: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変わることがあります。</a:t>
            </a:r>
            <a:endParaRPr kumimoji="1" lang="en-US" altLang="ja-JP" sz="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また、疾病等により医師の診察を受けている方は、主治医の指示に従ってください。</a:t>
            </a:r>
          </a:p>
        </p:txBody>
      </p:sp>
      <p:grpSp>
        <p:nvGrpSpPr>
          <p:cNvPr id="34" name="グループ化 33"/>
          <p:cNvGrpSpPr>
            <a:grpSpLocks noChangeAspect="1"/>
          </p:cNvGrpSpPr>
          <p:nvPr/>
        </p:nvGrpSpPr>
        <p:grpSpPr>
          <a:xfrm>
            <a:off x="3878719" y="7643929"/>
            <a:ext cx="2530959" cy="771847"/>
            <a:chOff x="0" y="0"/>
            <a:chExt cx="3072627" cy="895350"/>
          </a:xfrm>
        </p:grpSpPr>
        <p:sp>
          <p:nvSpPr>
            <p:cNvPr id="35" name="角丸四角形 34"/>
            <p:cNvSpPr>
              <a:spLocks noChangeArrowheads="1"/>
            </p:cNvSpPr>
            <p:nvPr/>
          </p:nvSpPr>
          <p:spPr>
            <a:xfrm>
              <a:off x="0" y="0"/>
              <a:ext cx="3072627" cy="895350"/>
            </a:xfrm>
            <a:prstGeom prst="roundRect">
              <a:avLst>
                <a:gd name="adj" fmla="val 10268"/>
              </a:avLst>
            </a:prstGeom>
            <a:solidFill>
              <a:srgbClr val="FFF2CC"/>
            </a:solidFill>
            <a:ln w="28575">
              <a:solidFill>
                <a:srgbClr val="92D050"/>
              </a:solidFill>
              <a:miter/>
            </a:ln>
          </p:spPr>
          <p:txBody>
            <a:bodyPr lIns="36000" tIns="36000" rIns="36000" bIns="36000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36" name="図 35" descr="D:\チラシ\180518ポケットティッシュ\インスタ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652" y="94731"/>
              <a:ext cx="2298577" cy="163632"/>
            </a:xfrm>
            <a:prstGeom prst="rect">
              <a:avLst/>
            </a:prstGeom>
            <a:noFill/>
            <a:ln>
              <a:miter/>
            </a:ln>
          </p:spPr>
        </p:pic>
        <p:sp>
          <p:nvSpPr>
            <p:cNvPr id="38" name="テキスト ボックス 12"/>
            <p:cNvSpPr txBox="1">
              <a:spLocks noChangeArrowheads="1"/>
            </p:cNvSpPr>
            <p:nvPr/>
          </p:nvSpPr>
          <p:spPr>
            <a:xfrm>
              <a:off x="359214" y="328453"/>
              <a:ext cx="2647396" cy="549508"/>
            </a:xfrm>
            <a:prstGeom prst="rect">
              <a:avLst/>
            </a:prstGeom>
            <a:noFill/>
            <a:ln>
              <a:miter/>
            </a:ln>
          </p:spPr>
          <p:txBody>
            <a:bodyPr wrap="square" lIns="36000" tIns="36000" rIns="72000" bIns="36000" anchor="ctr" anchorCtr="0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200"/>
                </a:lnSpc>
              </a:pPr>
              <a:r>
                <a:rPr lang="ja-JP" altLang="en-US" sz="800" b="0" i="0" u="none" strike="noStrike" baseline="0" dirty="0"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料理を作って、写真をインスタグラムに</a:t>
              </a:r>
            </a:p>
            <a:p>
              <a:pPr algn="l">
                <a:lnSpc>
                  <a:spcPts val="1200"/>
                </a:lnSpc>
              </a:pPr>
              <a:r>
                <a:rPr lang="ja-JP" altLang="en-US" sz="800" b="0" i="0" u="none" strike="noStrike" baseline="0" dirty="0"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「＃</a:t>
              </a:r>
              <a:r>
                <a:rPr lang="ja-JP" altLang="en-US" sz="800" b="0" i="0" u="none" strike="noStrike" baseline="0" dirty="0" err="1"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ぎふ</a:t>
              </a:r>
              <a:r>
                <a:rPr lang="ja-JP" altLang="en-US" sz="800" b="0" i="0" u="none" strike="noStrike" baseline="0" dirty="0"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野菜ファースト」をつけて</a:t>
              </a:r>
              <a:endParaRPr lang="en-US" altLang="ja-JP" sz="800" b="0" i="0" u="none" strike="noStrike" baseline="0" dirty="0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  <a:p>
              <a:pPr algn="l">
                <a:lnSpc>
                  <a:spcPts val="1200"/>
                </a:lnSpc>
              </a:pPr>
              <a:r>
                <a:rPr lang="ja-JP" altLang="en-US" sz="800" b="0" i="0" u="none" strike="noStrike" baseline="0" dirty="0">
                  <a:solidFill>
                    <a:srgbClr xmlns:mc="http://schemas.openxmlformats.org/markup-compatibility/2006" xmlns:a14="http://schemas.microsoft.com/office/drawing/2010/main" val="000000" mc:Ignorable="a14" a14:legacySpreadsheetColorIndex="8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投稿してね☆</a:t>
              </a:r>
            </a:p>
          </p:txBody>
        </p: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539062">
              <a:off x="114743" y="405291"/>
              <a:ext cx="142834" cy="308370"/>
            </a:xfrm>
            <a:prstGeom prst="rect">
              <a:avLst/>
            </a:prstGeom>
            <a:noFill/>
            <a:ln>
              <a:miter/>
            </a:ln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2695" y="103054"/>
              <a:ext cx="228534" cy="196237"/>
            </a:xfrm>
            <a:prstGeom prst="rect">
              <a:avLst/>
            </a:prstGeom>
            <a:noFill/>
            <a:ln>
              <a:miter/>
            </a:ln>
          </p:spPr>
        </p:pic>
      </p:grpSp>
      <p:pic>
        <p:nvPicPr>
          <p:cNvPr id="41" name="図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435" y="7917875"/>
            <a:ext cx="468000" cy="473679"/>
          </a:xfrm>
          <a:prstGeom prst="rect">
            <a:avLst/>
          </a:prstGeom>
          <a:noFill/>
          <a:ln>
            <a:miter/>
          </a:ln>
        </p:spPr>
      </p:pic>
      <p:sp>
        <p:nvSpPr>
          <p:cNvPr id="43" name="角丸四角形 42"/>
          <p:cNvSpPr>
            <a:spLocks noChangeArrowheads="1"/>
          </p:cNvSpPr>
          <p:nvPr/>
        </p:nvSpPr>
        <p:spPr>
          <a:xfrm>
            <a:off x="411654" y="8535677"/>
            <a:ext cx="5996300" cy="1216290"/>
          </a:xfrm>
          <a:prstGeom prst="roundRect">
            <a:avLst>
              <a:gd name="adj" fmla="val 5269"/>
            </a:avLst>
          </a:prstGeom>
          <a:noFill/>
          <a:ln w="38100">
            <a:solidFill>
              <a:schemeClr val="tx2">
                <a:lumMod val="75000"/>
              </a:schemeClr>
            </a:solidFill>
            <a:prstDash val="sysDot"/>
            <a:miter/>
          </a:ln>
        </p:spPr>
        <p:txBody>
          <a:bodyPr lIns="36000" tIns="36000" rIns="36000" bIns="3600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44" name="テキスト ボックス 20"/>
          <p:cNvSpPr txBox="1"/>
          <p:nvPr/>
        </p:nvSpPr>
        <p:spPr>
          <a:xfrm>
            <a:off x="788810" y="8950291"/>
            <a:ext cx="5086625" cy="78483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七夕の節句は、</a:t>
            </a:r>
            <a:r>
              <a:rPr kumimoji="1" lang="en-US" altLang="ja-JP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kumimoji="1"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kumimoji="1" lang="en-US" altLang="ja-JP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7</a:t>
            </a:r>
            <a:r>
              <a:rPr kumimoji="1"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日の夜に行われる星祭りとも呼ばれる行事です。 短冊に願い事を書いて</a:t>
            </a:r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kumimoji="1" lang="en-US" altLang="ja-JP" sz="9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竹</a:t>
            </a:r>
            <a:r>
              <a:rPr kumimoji="1"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や笹の葉に結びつける習慣は、今でも行われています</a:t>
            </a:r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  <a:endParaRPr kumimoji="1" lang="en-US" altLang="ja-JP" sz="9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行事食として代表的なものは「そうめん」です。平安～江戸時代まで、七夕には索餅（さくべい）というものが食べられていました。 これが素麺の原型と考えられていて、日本の麺食は、そばでもうどんでもなく</a:t>
            </a:r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kumimoji="1" lang="en-US" altLang="ja-JP" sz="900" dirty="0" smtClean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</a:t>
            </a:r>
            <a:r>
              <a:rPr kumimoji="1" lang="ja-JP" altLang="en-US" sz="9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そうめん」から始まるとされます。</a:t>
            </a:r>
          </a:p>
        </p:txBody>
      </p:sp>
      <p:pic>
        <p:nvPicPr>
          <p:cNvPr id="42" name="図 41" descr="E071_J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3" y="8401613"/>
            <a:ext cx="869531" cy="576000"/>
          </a:xfrm>
          <a:prstGeom prst="rect">
            <a:avLst/>
          </a:prstGeom>
          <a:noFill/>
          <a:ln>
            <a:miter/>
          </a:ln>
        </p:spPr>
      </p:pic>
      <p:sp>
        <p:nvSpPr>
          <p:cNvPr id="46" name="テキスト ボックス 45"/>
          <p:cNvSpPr txBox="1"/>
          <p:nvPr/>
        </p:nvSpPr>
        <p:spPr>
          <a:xfrm>
            <a:off x="2530230" y="4621993"/>
            <a:ext cx="1950855" cy="69249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①ししとうは所々に穴を開ける。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れんこんは皮を剥いて３㎜幅の半月切り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にする。</a:t>
            </a:r>
            <a:endParaRPr kumimoji="1"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540597" y="4578533"/>
            <a:ext cx="1897955" cy="72327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②フライパンにオリーブオイルを熱し、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①と桜えびを炒め、</a:t>
            </a:r>
            <a:r>
              <a:rPr kumimoji="1"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A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を加えて汁気が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なくなるまで煮る。</a:t>
            </a:r>
            <a:endParaRPr kumimoji="1"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en-US" altLang="ja-JP" sz="9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  <a:endParaRPr kumimoji="1" lang="ja-JP" altLang="en-US" sz="9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ja-JP" altLang="en-US" sz="11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08404" y="954566"/>
            <a:ext cx="1950855" cy="415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①キャベツは５～６㎝の細切りにし、トマト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は２㎝の厚さの半月切りにする。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endParaRPr kumimoji="1"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14632" y="2339798"/>
            <a:ext cx="2013454" cy="41549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③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フライパン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中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火で熱し、②を入れて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ふたをして約５分焼く。弱火にしてさらに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約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分焼く。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629147" y="900905"/>
            <a:ext cx="1900058" cy="6924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②アルミホイルを約３０㎝の長さに２枚　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切って広げ、中央部分に油を塗る。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①を等分に横長に並べ、その上に鮭を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１切れずつ乗せ、酒を等分にかけて包</a:t>
            </a:r>
            <a:endParaRPr kumimoji="1" lang="en-US" altLang="ja-JP" sz="9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む。</a:t>
            </a:r>
            <a:endParaRPr kumimoji="1"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04062" y="6058812"/>
            <a:ext cx="862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9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（ひとり当たり）</a:t>
            </a:r>
            <a:r>
              <a:rPr lang="ja-JP" altLang="en-US" sz="900" dirty="0"/>
              <a:t> 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374556" y="5856914"/>
            <a:ext cx="24272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*減塩しょうゆでも</a:t>
            </a:r>
            <a:r>
              <a:rPr lang="ja-JP" altLang="en-US" sz="9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お作りいただけます。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441378" y="7252638"/>
            <a:ext cx="189827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減塩しょうゆ</a:t>
            </a:r>
            <a:r>
              <a:rPr lang="ja-JP" altLang="en-US" sz="9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を使用した場合、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食塩相当量　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0.7 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ｇ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となります。</a:t>
            </a:r>
          </a:p>
        </p:txBody>
      </p:sp>
      <p:sp>
        <p:nvSpPr>
          <p:cNvPr id="60" name="テキスト ボックス 27"/>
          <p:cNvSpPr txBox="1">
            <a:spLocks noChangeArrowheads="1"/>
          </p:cNvSpPr>
          <p:nvPr/>
        </p:nvSpPr>
        <p:spPr>
          <a:xfrm>
            <a:off x="1460877" y="8617479"/>
            <a:ext cx="2095053" cy="287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/>
          </a:ln>
        </p:spPr>
        <p:txBody>
          <a:bodyPr wrap="square" lIns="360000" tIns="36000" rIns="360000" bIns="36000" anchor="ctr" anchorCtr="1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kern="0" noProof="0" dirty="0">
                <a:solidFill>
                  <a:srgbClr xmlns:mc="http://schemas.openxmlformats.org/markup-compatibility/2006" xmlns:a14="http://schemas.microsoft.com/office/drawing/2010/main" val="000000" mc:Ignorable="a14" a14:legacySpreadsheetColorIndex="8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七夕の節句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xmlns:mc="http://schemas.openxmlformats.org/markup-compatibility/2006" xmlns:a14="http://schemas.microsoft.com/office/drawing/2010/main" val="000000" mc:Ignorable="a14" a14:legacySpreadsheetColorIndex="8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359249" y="914199"/>
            <a:ext cx="1100518" cy="84214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 defTabSz="479726">
              <a:defRPr/>
            </a:pPr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120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</a:p>
          <a:p>
            <a:pPr algn="ctr"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大１個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２切れ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さじ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1/3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さじ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1/2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73622" y="897691"/>
            <a:ext cx="926368" cy="857533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キャベツ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トマト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塩鮭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（甘塩）　　　　　　　　　　　　 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油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酒　　　　　　　 </a:t>
            </a:r>
            <a:r>
              <a:rPr kumimoji="1" lang="ja-JP" altLang="en-US" sz="11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</a:t>
            </a: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751865" y="2387973"/>
            <a:ext cx="511926" cy="99603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174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kcal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17.2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9.0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8.2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1.3g  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160g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675437" y="4550541"/>
            <a:ext cx="685619" cy="130380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479726">
              <a:defRPr/>
            </a:pP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20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本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80g</a:t>
            </a:r>
          </a:p>
          <a:p>
            <a:pPr algn="ctr" defTabSz="479726">
              <a:defRPr/>
            </a:pP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大さじ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1/2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100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㏄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小さじ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1/2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小さじ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1/2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小さじ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1/2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29072" y="4561922"/>
            <a:ext cx="1100796" cy="1303809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ししとう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れんこん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桜</a:t>
            </a: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えび（乾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オリーブオイル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水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顆粒和風だし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カレー粉</a:t>
            </a:r>
            <a:endParaRPr kumimoji="1" lang="en-US" altLang="ja-JP" sz="1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defTabSz="479726">
              <a:defRPr/>
            </a:pPr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kumimoji="1"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しょうゆ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76488" y="6242067"/>
            <a:ext cx="2073600" cy="104219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txBody>
          <a:bodyPr wrap="square" lIns="144000" tIns="36000" rIns="216000" bIns="36000" rtlCol="0" anchor="ctr" anchorCtr="0">
            <a:spAutoFit/>
          </a:bodyPr>
          <a:lstStyle/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エネルギー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たんぱく質　　　 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脂質　　　　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炭水化物　　　　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食塩相当量　　 </a:t>
            </a:r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</a:t>
            </a:r>
          </a:p>
          <a:p>
            <a:r>
              <a:rPr kumimoji="1"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野菜の量</a:t>
            </a:r>
            <a:r>
              <a:rPr kumimoji="1" lang="ja-JP" altLang="en-US" sz="105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</a:t>
            </a:r>
            <a:endParaRPr kumimoji="1" lang="en-US" altLang="ja-JP" sz="105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19919" y="6256335"/>
            <a:ext cx="436584" cy="99603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82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kcal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5.2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3.4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9.2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0.8g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algn="ctr"/>
            <a:r>
              <a:rPr kumimoji="1" lang="en-US" altLang="ja-JP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9</a:t>
            </a:r>
            <a:r>
              <a:rPr kumimoji="1"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0g</a:t>
            </a:r>
            <a:endParaRPr kumimoji="1" lang="en-US" altLang="ja-JP" sz="1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9" name="左大かっこ 48"/>
          <p:cNvSpPr/>
          <p:nvPr/>
        </p:nvSpPr>
        <p:spPr>
          <a:xfrm>
            <a:off x="609935" y="5288963"/>
            <a:ext cx="108389" cy="48756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71512" y="5399134"/>
            <a:ext cx="2215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A</a:t>
            </a:r>
            <a:endParaRPr kumimoji="1" lang="ja-JP" altLang="en-US" sz="11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206901" y="4300233"/>
            <a:ext cx="11721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50" i="1" dirty="0" smtClean="0">
                <a:solidFill>
                  <a:srgbClr val="0033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変わりきんぴら♪</a:t>
            </a:r>
            <a:endParaRPr lang="ja-JP" altLang="en-US" sz="1050" i="1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15" name="図 114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736" b="11367"/>
          <a:stretch/>
        </p:blipFill>
        <p:spPr>
          <a:xfrm>
            <a:off x="4271681" y="6117727"/>
            <a:ext cx="1727461" cy="1453960"/>
          </a:xfrm>
          <a:prstGeom prst="rect">
            <a:avLst/>
          </a:prstGeom>
        </p:spPr>
      </p:pic>
      <p:sp>
        <p:nvSpPr>
          <p:cNvPr id="71" name="正方形/長方形 70"/>
          <p:cNvSpPr/>
          <p:nvPr/>
        </p:nvSpPr>
        <p:spPr>
          <a:xfrm>
            <a:off x="327671" y="1796034"/>
            <a:ext cx="193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*生鮭に変え、塩少々（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小さじ</a:t>
            </a:r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1/4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）を振りかけて</a:t>
            </a:r>
            <a:r>
              <a:rPr lang="ja-JP" altLang="en-US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お作り</a:t>
            </a:r>
            <a:r>
              <a:rPr lang="ja-JP" altLang="en-US" sz="9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いただけます。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</a:p>
        </p:txBody>
      </p:sp>
      <p:sp>
        <p:nvSpPr>
          <p:cNvPr id="72" name="正方形/長方形 71"/>
          <p:cNvSpPr/>
          <p:nvPr/>
        </p:nvSpPr>
        <p:spPr>
          <a:xfrm>
            <a:off x="393927" y="3390672"/>
            <a:ext cx="1944765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lang="ja-JP" altLang="en-US" sz="9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生鮭（塩少々）</a:t>
            </a:r>
            <a:r>
              <a:rPr lang="ja-JP" altLang="en-US" sz="900" dirty="0" smtClean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</a:t>
            </a:r>
            <a:r>
              <a:rPr lang="ja-JP" altLang="en-US" sz="900" dirty="0">
                <a:solidFill>
                  <a:srgbClr val="0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使用した場合、</a:t>
            </a:r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食塩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相当量 </a:t>
            </a:r>
            <a:r>
              <a:rPr lang="en-US" altLang="ja-JP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1.0 </a:t>
            </a:r>
            <a:r>
              <a:rPr lang="ja-JP" altLang="en-US" sz="1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ｇ</a:t>
            </a:r>
            <a:r>
              <a:rPr lang="ja-JP" altLang="en-US" sz="1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となります。</a:t>
            </a:r>
          </a:p>
        </p:txBody>
      </p:sp>
      <p:pic>
        <p:nvPicPr>
          <p:cNvPr id="48" name="図 4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38" y="8642477"/>
            <a:ext cx="458470" cy="467995"/>
          </a:xfrm>
          <a:prstGeom prst="rect">
            <a:avLst/>
          </a:prstGeom>
        </p:spPr>
      </p:pic>
      <p:pic>
        <p:nvPicPr>
          <p:cNvPr id="52" name="図 5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73" y="8790432"/>
            <a:ext cx="384175" cy="33782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13" y="8564269"/>
            <a:ext cx="719146" cy="452325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0000000-0008-0000-0100-00003D0000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420" y="1204672"/>
            <a:ext cx="554128" cy="644209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00000000-0008-0000-0100-00006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t="54081"/>
          <a:stretch/>
        </p:blipFill>
        <p:spPr>
          <a:xfrm rot="207203">
            <a:off x="4509472" y="1952565"/>
            <a:ext cx="740699" cy="230259"/>
          </a:xfrm>
          <a:prstGeom prst="rect">
            <a:avLst/>
          </a:prstGeom>
        </p:spPr>
      </p:pic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FFF779D-B76A-0391-A806-F98EB55E530E}"/>
              </a:ext>
            </a:extLst>
          </p:cNvPr>
          <p:cNvCxnSpPr/>
          <p:nvPr/>
        </p:nvCxnSpPr>
        <p:spPr>
          <a:xfrm>
            <a:off x="3205423" y="1473473"/>
            <a:ext cx="226201" cy="8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図 68">
            <a:extLst>
              <a:ext uri="{FF2B5EF4-FFF2-40B4-BE49-F238E27FC236}">
                <a16:creationId xmlns:a16="http://schemas.microsoft.com/office/drawing/2014/main" id="{00000000-0008-0000-0000-000045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95" y="5254940"/>
            <a:ext cx="1358525" cy="803872"/>
          </a:xfrm>
          <a:prstGeom prst="rect">
            <a:avLst/>
          </a:prstGeom>
        </p:spPr>
      </p:pic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66BE1062-288A-4FC8-B76E-6CD0DE80FF84}"/>
              </a:ext>
            </a:extLst>
          </p:cNvPr>
          <p:cNvGrpSpPr/>
          <p:nvPr/>
        </p:nvGrpSpPr>
        <p:grpSpPr>
          <a:xfrm rot="20435227" flipH="1">
            <a:off x="5697505" y="5026798"/>
            <a:ext cx="655087" cy="258886"/>
            <a:chOff x="0" y="0"/>
            <a:chExt cx="895351" cy="283250"/>
          </a:xfrm>
        </p:grpSpPr>
        <p:sp>
          <p:nvSpPr>
            <p:cNvPr id="73" name="フローチャート: 論理積ゲート 72">
              <a:extLst>
                <a:ext uri="{FF2B5EF4-FFF2-40B4-BE49-F238E27FC236}">
                  <a16:creationId xmlns:a16="http://schemas.microsoft.com/office/drawing/2014/main" id="{F090B68A-D65D-4017-8183-78237BE77883}"/>
                </a:ext>
              </a:extLst>
            </p:cNvPr>
            <p:cNvSpPr/>
            <p:nvPr/>
          </p:nvSpPr>
          <p:spPr>
            <a:xfrm rot="5400000">
              <a:off x="563293" y="-48807"/>
              <a:ext cx="247653" cy="416462"/>
            </a:xfrm>
            <a:prstGeom prst="flowChartDelay">
              <a:avLst/>
            </a:prstGeom>
            <a:solidFill>
              <a:schemeClr val="bg1">
                <a:lumMod val="75000"/>
              </a:schemeClr>
            </a:solidFill>
            <a:ln w="127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74" name="円形吹き出し 73">
              <a:extLst>
                <a:ext uri="{FF2B5EF4-FFF2-40B4-BE49-F238E27FC236}">
                  <a16:creationId xmlns:a16="http://schemas.microsoft.com/office/drawing/2014/main" id="{7B8CDED5-CE18-4736-8E6A-1FE40E4F290E}"/>
                </a:ext>
              </a:extLst>
            </p:cNvPr>
            <p:cNvSpPr/>
            <p:nvPr/>
          </p:nvSpPr>
          <p:spPr>
            <a:xfrm>
              <a:off x="0" y="0"/>
              <a:ext cx="313711" cy="245146"/>
            </a:xfrm>
            <a:prstGeom prst="wedgeEllipseCallout">
              <a:avLst>
                <a:gd name="adj1" fmla="val 115279"/>
                <a:gd name="adj2" fmla="val 12499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0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endParaRPr kumimoji="1" lang="ja-JP" altLang="en-US" sz="1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5" name="図 7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4" b="53595"/>
          <a:stretch/>
        </p:blipFill>
        <p:spPr>
          <a:xfrm>
            <a:off x="2694973" y="1797738"/>
            <a:ext cx="379121" cy="351076"/>
          </a:xfrm>
          <a:prstGeom prst="rect">
            <a:avLst/>
          </a:prstGeom>
        </p:spPr>
      </p:pic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2FFF779D-B76A-0391-A806-F98EB55E530E}"/>
              </a:ext>
            </a:extLst>
          </p:cNvPr>
          <p:cNvCxnSpPr/>
          <p:nvPr/>
        </p:nvCxnSpPr>
        <p:spPr>
          <a:xfrm>
            <a:off x="3231058" y="1937588"/>
            <a:ext cx="226201" cy="8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" name="図 7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91" b="84766" l="9119" r="42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15235" r="59434" b="15625"/>
          <a:stretch/>
        </p:blipFill>
        <p:spPr>
          <a:xfrm rot="2895261">
            <a:off x="3215485" y="5007377"/>
            <a:ext cx="177028" cy="459290"/>
          </a:xfrm>
          <a:prstGeom prst="rect">
            <a:avLst/>
          </a:prstGeom>
        </p:spPr>
      </p:pic>
      <p:pic>
        <p:nvPicPr>
          <p:cNvPr id="78" name="図 77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891" b="84766" l="9119" r="42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15235" r="59434" b="15625"/>
          <a:stretch/>
        </p:blipFill>
        <p:spPr>
          <a:xfrm rot="2895261">
            <a:off x="3433444" y="5008044"/>
            <a:ext cx="198810" cy="509474"/>
          </a:xfrm>
          <a:prstGeom prst="rect">
            <a:avLst/>
          </a:prstGeom>
        </p:spPr>
      </p:pic>
      <p:pic>
        <p:nvPicPr>
          <p:cNvPr id="79" name="図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33852" y="1719507"/>
            <a:ext cx="535700" cy="360241"/>
          </a:xfrm>
          <a:prstGeom prst="rect">
            <a:avLst/>
          </a:prstGeom>
        </p:spPr>
      </p:pic>
      <p:pic>
        <p:nvPicPr>
          <p:cNvPr id="80" name="図 79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68" y="1157175"/>
            <a:ext cx="950871" cy="633913"/>
          </a:xfrm>
          <a:prstGeom prst="rect">
            <a:avLst/>
          </a:prstGeom>
        </p:spPr>
      </p:pic>
      <p:pic>
        <p:nvPicPr>
          <p:cNvPr id="82" name="図 8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885776">
            <a:off x="4705494" y="5106823"/>
            <a:ext cx="302676" cy="184614"/>
          </a:xfrm>
          <a:prstGeom prst="rect">
            <a:avLst/>
          </a:prstGeom>
        </p:spPr>
      </p:pic>
      <p:pic>
        <p:nvPicPr>
          <p:cNvPr id="83" name="図 8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9800176" flipH="1">
            <a:off x="3082538" y="4988769"/>
            <a:ext cx="102938" cy="33494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096382" y="5198167"/>
            <a:ext cx="2962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endParaRPr lang="ja-JP" altLang="en-US" sz="800" dirty="0"/>
          </a:p>
        </p:txBody>
      </p:sp>
      <p:sp>
        <p:nvSpPr>
          <p:cNvPr id="84" name="正方形/長方形 83"/>
          <p:cNvSpPr/>
          <p:nvPr/>
        </p:nvSpPr>
        <p:spPr>
          <a:xfrm>
            <a:off x="3199842" y="5118210"/>
            <a:ext cx="2962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800" dirty="0" err="1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・</a:t>
            </a:r>
            <a:endParaRPr lang="ja-JP" altLang="en-US" sz="800" dirty="0"/>
          </a:p>
        </p:txBody>
      </p:sp>
      <p:pic>
        <p:nvPicPr>
          <p:cNvPr id="85" name="図 84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5002" flipH="1">
            <a:off x="5193969" y="1415671"/>
            <a:ext cx="464965" cy="281580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3108" flipH="1">
            <a:off x="5227358" y="4725349"/>
            <a:ext cx="485332" cy="736210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23"/>
          <a:srcRect r="55055" b="49628"/>
          <a:stretch/>
        </p:blipFill>
        <p:spPr>
          <a:xfrm rot="10254509">
            <a:off x="2660400" y="5427773"/>
            <a:ext cx="544666" cy="375348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 flipH="1" flipV="1">
            <a:off x="2531725" y="5630955"/>
            <a:ext cx="749459" cy="16522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図 8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7634"/>
          <a:stretch/>
        </p:blipFill>
        <p:spPr>
          <a:xfrm>
            <a:off x="5146570" y="5297510"/>
            <a:ext cx="156723" cy="448161"/>
          </a:xfrm>
          <a:prstGeom prst="rect">
            <a:avLst/>
          </a:prstGeom>
        </p:spPr>
      </p:pic>
      <p:pic>
        <p:nvPicPr>
          <p:cNvPr id="91" name="図 9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7634"/>
          <a:stretch/>
        </p:blipFill>
        <p:spPr>
          <a:xfrm rot="4486762">
            <a:off x="5242001" y="5400573"/>
            <a:ext cx="83535" cy="232780"/>
          </a:xfrm>
          <a:prstGeom prst="rect">
            <a:avLst/>
          </a:prstGeom>
        </p:spPr>
      </p:pic>
      <p:pic>
        <p:nvPicPr>
          <p:cNvPr id="92" name="図 9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7634"/>
          <a:stretch/>
        </p:blipFill>
        <p:spPr>
          <a:xfrm rot="17026161">
            <a:off x="5341975" y="5301268"/>
            <a:ext cx="109647" cy="193130"/>
          </a:xfrm>
          <a:prstGeom prst="rect">
            <a:avLst/>
          </a:prstGeom>
        </p:spPr>
      </p:pic>
      <p:pic>
        <p:nvPicPr>
          <p:cNvPr id="81" name="図 80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6202" b="100000" l="2804" r="943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4" t="12403" r="1"/>
          <a:stretch/>
        </p:blipFill>
        <p:spPr>
          <a:xfrm rot="4453070">
            <a:off x="5221178" y="5398181"/>
            <a:ext cx="334788" cy="315097"/>
          </a:xfrm>
          <a:prstGeom prst="rect">
            <a:avLst/>
          </a:prstGeom>
        </p:spPr>
      </p:pic>
      <p:pic>
        <p:nvPicPr>
          <p:cNvPr id="93" name="図 92"/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2891" b="84766" l="9119" r="42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15235" r="59434" b="15625"/>
          <a:stretch/>
        </p:blipFill>
        <p:spPr>
          <a:xfrm rot="2895261">
            <a:off x="5179109" y="5300626"/>
            <a:ext cx="124989" cy="324276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2891" b="84766" l="9119" r="42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15235" r="59434" b="15625"/>
          <a:stretch/>
        </p:blipFill>
        <p:spPr>
          <a:xfrm rot="16650630">
            <a:off x="5165796" y="5427698"/>
            <a:ext cx="61920" cy="160648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2891" b="84766" l="9119" r="42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35" t="15235" r="59434" b="15625"/>
          <a:stretch/>
        </p:blipFill>
        <p:spPr>
          <a:xfrm rot="2895261" flipH="1">
            <a:off x="5336060" y="5341840"/>
            <a:ext cx="91579" cy="330820"/>
          </a:xfrm>
          <a:prstGeom prst="rect">
            <a:avLst/>
          </a:prstGeom>
        </p:spPr>
      </p:pic>
      <p:cxnSp>
        <p:nvCxnSpPr>
          <p:cNvPr id="97" name="直線矢印コネクタ 96">
            <a:extLst>
              <a:ext uri="{FF2B5EF4-FFF2-40B4-BE49-F238E27FC236}">
                <a16:creationId xmlns:a16="http://schemas.microsoft.com/office/drawing/2014/main" id="{2FFF779D-B76A-0391-A806-F98EB55E530E}"/>
              </a:ext>
            </a:extLst>
          </p:cNvPr>
          <p:cNvCxnSpPr/>
          <p:nvPr/>
        </p:nvCxnSpPr>
        <p:spPr>
          <a:xfrm flipV="1">
            <a:off x="3351243" y="5645687"/>
            <a:ext cx="240808" cy="1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8" name="図 9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7634"/>
          <a:stretch/>
        </p:blipFill>
        <p:spPr>
          <a:xfrm>
            <a:off x="3659494" y="5440447"/>
            <a:ext cx="141248" cy="393605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7634"/>
          <a:stretch/>
        </p:blipFill>
        <p:spPr>
          <a:xfrm rot="19233744">
            <a:off x="3770653" y="5363849"/>
            <a:ext cx="144130" cy="401635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9657" b="16406"/>
          <a:stretch/>
        </p:blipFill>
        <p:spPr>
          <a:xfrm rot="17543691">
            <a:off x="3933481" y="5507834"/>
            <a:ext cx="161605" cy="275706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19" y="1736557"/>
            <a:ext cx="431240" cy="287493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091" b="98864" l="3759" r="96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8485">
            <a:off x="4925560" y="1699743"/>
            <a:ext cx="342545" cy="270141"/>
          </a:xfrm>
          <a:prstGeom prst="rect">
            <a:avLst/>
          </a:prstGeom>
        </p:spPr>
      </p:pic>
      <p:pic>
        <p:nvPicPr>
          <p:cNvPr id="107" name="図 106">
            <a:extLst>
              <a:ext uri="{FF2B5EF4-FFF2-40B4-BE49-F238E27FC236}">
                <a16:creationId xmlns:a16="http://schemas.microsoft.com/office/drawing/2014/main" id="{00000000-0008-0000-0000-000045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01" y="2802567"/>
            <a:ext cx="1240776" cy="770135"/>
          </a:xfrm>
          <a:prstGeom prst="rect">
            <a:avLst/>
          </a:prstGeom>
        </p:spPr>
      </p:pic>
      <p:sp>
        <p:nvSpPr>
          <p:cNvPr id="11" name="フリーフォーム 10"/>
          <p:cNvSpPr/>
          <p:nvPr/>
        </p:nvSpPr>
        <p:spPr>
          <a:xfrm>
            <a:off x="5833180" y="1888627"/>
            <a:ext cx="581595" cy="261888"/>
          </a:xfrm>
          <a:custGeom>
            <a:avLst/>
            <a:gdLst>
              <a:gd name="connsiteX0" fmla="*/ 36646 w 627506"/>
              <a:gd name="connsiteY0" fmla="*/ 68580 h 281940"/>
              <a:gd name="connsiteX1" fmla="*/ 36646 w 627506"/>
              <a:gd name="connsiteY1" fmla="*/ 68580 h 281940"/>
              <a:gd name="connsiteX2" fmla="*/ 150946 w 627506"/>
              <a:gd name="connsiteY2" fmla="*/ 45720 h 281940"/>
              <a:gd name="connsiteX3" fmla="*/ 173806 w 627506"/>
              <a:gd name="connsiteY3" fmla="*/ 38100 h 281940"/>
              <a:gd name="connsiteX4" fmla="*/ 196666 w 627506"/>
              <a:gd name="connsiteY4" fmla="*/ 22860 h 281940"/>
              <a:gd name="connsiteX5" fmla="*/ 234766 w 627506"/>
              <a:gd name="connsiteY5" fmla="*/ 15240 h 281940"/>
              <a:gd name="connsiteX6" fmla="*/ 326206 w 627506"/>
              <a:gd name="connsiteY6" fmla="*/ 0 h 281940"/>
              <a:gd name="connsiteX7" fmla="*/ 440506 w 627506"/>
              <a:gd name="connsiteY7" fmla="*/ 15240 h 281940"/>
              <a:gd name="connsiteX8" fmla="*/ 463366 w 627506"/>
              <a:gd name="connsiteY8" fmla="*/ 30480 h 281940"/>
              <a:gd name="connsiteX9" fmla="*/ 486226 w 627506"/>
              <a:gd name="connsiteY9" fmla="*/ 38100 h 281940"/>
              <a:gd name="connsiteX10" fmla="*/ 509086 w 627506"/>
              <a:gd name="connsiteY10" fmla="*/ 53340 h 281940"/>
              <a:gd name="connsiteX11" fmla="*/ 531946 w 627506"/>
              <a:gd name="connsiteY11" fmla="*/ 60960 h 281940"/>
              <a:gd name="connsiteX12" fmla="*/ 554806 w 627506"/>
              <a:gd name="connsiteY12" fmla="*/ 76200 h 281940"/>
              <a:gd name="connsiteX13" fmla="*/ 600526 w 627506"/>
              <a:gd name="connsiteY13" fmla="*/ 83820 h 281940"/>
              <a:gd name="connsiteX14" fmla="*/ 623386 w 627506"/>
              <a:gd name="connsiteY14" fmla="*/ 99060 h 281940"/>
              <a:gd name="connsiteX15" fmla="*/ 600526 w 627506"/>
              <a:gd name="connsiteY15" fmla="*/ 228600 h 281940"/>
              <a:gd name="connsiteX16" fmla="*/ 577666 w 627506"/>
              <a:gd name="connsiteY16" fmla="*/ 251460 h 281940"/>
              <a:gd name="connsiteX17" fmla="*/ 554806 w 627506"/>
              <a:gd name="connsiteY17" fmla="*/ 266700 h 281940"/>
              <a:gd name="connsiteX18" fmla="*/ 486226 w 627506"/>
              <a:gd name="connsiteY18" fmla="*/ 281940 h 281940"/>
              <a:gd name="connsiteX19" fmla="*/ 120466 w 627506"/>
              <a:gd name="connsiteY19" fmla="*/ 274320 h 281940"/>
              <a:gd name="connsiteX20" fmla="*/ 97606 w 627506"/>
              <a:gd name="connsiteY20" fmla="*/ 266700 h 281940"/>
              <a:gd name="connsiteX21" fmla="*/ 51886 w 627506"/>
              <a:gd name="connsiteY21" fmla="*/ 236220 h 281940"/>
              <a:gd name="connsiteX22" fmla="*/ 29026 w 627506"/>
              <a:gd name="connsiteY22" fmla="*/ 213360 h 281940"/>
              <a:gd name="connsiteX23" fmla="*/ 21406 w 627506"/>
              <a:gd name="connsiteY23" fmla="*/ 190500 h 281940"/>
              <a:gd name="connsiteX24" fmla="*/ 13786 w 627506"/>
              <a:gd name="connsiteY24" fmla="*/ 121920 h 281940"/>
              <a:gd name="connsiteX25" fmla="*/ 36646 w 627506"/>
              <a:gd name="connsiteY25" fmla="*/ 6858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7506" h="281940">
                <a:moveTo>
                  <a:pt x="36646" y="68580"/>
                </a:moveTo>
                <a:lnTo>
                  <a:pt x="36646" y="68580"/>
                </a:lnTo>
                <a:cubicBezTo>
                  <a:pt x="121192" y="59186"/>
                  <a:pt x="83406" y="68233"/>
                  <a:pt x="150946" y="45720"/>
                </a:cubicBezTo>
                <a:cubicBezTo>
                  <a:pt x="158566" y="43180"/>
                  <a:pt x="167123" y="42555"/>
                  <a:pt x="173806" y="38100"/>
                </a:cubicBezTo>
                <a:cubicBezTo>
                  <a:pt x="181426" y="33020"/>
                  <a:pt x="188091" y="26076"/>
                  <a:pt x="196666" y="22860"/>
                </a:cubicBezTo>
                <a:cubicBezTo>
                  <a:pt x="208793" y="18312"/>
                  <a:pt x="222123" y="18050"/>
                  <a:pt x="234766" y="15240"/>
                </a:cubicBezTo>
                <a:cubicBezTo>
                  <a:pt x="299497" y="855"/>
                  <a:pt x="226726" y="12435"/>
                  <a:pt x="326206" y="0"/>
                </a:cubicBezTo>
                <a:cubicBezTo>
                  <a:pt x="346635" y="1702"/>
                  <a:pt x="409380" y="-323"/>
                  <a:pt x="440506" y="15240"/>
                </a:cubicBezTo>
                <a:cubicBezTo>
                  <a:pt x="448697" y="19336"/>
                  <a:pt x="455175" y="26384"/>
                  <a:pt x="463366" y="30480"/>
                </a:cubicBezTo>
                <a:cubicBezTo>
                  <a:pt x="470550" y="34072"/>
                  <a:pt x="479042" y="34508"/>
                  <a:pt x="486226" y="38100"/>
                </a:cubicBezTo>
                <a:cubicBezTo>
                  <a:pt x="494417" y="42196"/>
                  <a:pt x="500895" y="49244"/>
                  <a:pt x="509086" y="53340"/>
                </a:cubicBezTo>
                <a:cubicBezTo>
                  <a:pt x="516270" y="56932"/>
                  <a:pt x="524762" y="57368"/>
                  <a:pt x="531946" y="60960"/>
                </a:cubicBezTo>
                <a:cubicBezTo>
                  <a:pt x="540137" y="65056"/>
                  <a:pt x="546118" y="73304"/>
                  <a:pt x="554806" y="76200"/>
                </a:cubicBezTo>
                <a:cubicBezTo>
                  <a:pt x="569463" y="81086"/>
                  <a:pt x="585286" y="81280"/>
                  <a:pt x="600526" y="83820"/>
                </a:cubicBezTo>
                <a:cubicBezTo>
                  <a:pt x="608146" y="88900"/>
                  <a:pt x="622250" y="89973"/>
                  <a:pt x="623386" y="99060"/>
                </a:cubicBezTo>
                <a:cubicBezTo>
                  <a:pt x="630451" y="155578"/>
                  <a:pt x="631601" y="191309"/>
                  <a:pt x="600526" y="228600"/>
                </a:cubicBezTo>
                <a:cubicBezTo>
                  <a:pt x="593627" y="236879"/>
                  <a:pt x="585945" y="244561"/>
                  <a:pt x="577666" y="251460"/>
                </a:cubicBezTo>
                <a:cubicBezTo>
                  <a:pt x="570631" y="257323"/>
                  <a:pt x="563224" y="263092"/>
                  <a:pt x="554806" y="266700"/>
                </a:cubicBezTo>
                <a:cubicBezTo>
                  <a:pt x="545390" y="270735"/>
                  <a:pt x="493007" y="280584"/>
                  <a:pt x="486226" y="281940"/>
                </a:cubicBezTo>
                <a:lnTo>
                  <a:pt x="120466" y="274320"/>
                </a:lnTo>
                <a:cubicBezTo>
                  <a:pt x="112440" y="274005"/>
                  <a:pt x="104627" y="270601"/>
                  <a:pt x="97606" y="266700"/>
                </a:cubicBezTo>
                <a:cubicBezTo>
                  <a:pt x="81595" y="257805"/>
                  <a:pt x="64838" y="249172"/>
                  <a:pt x="51886" y="236220"/>
                </a:cubicBezTo>
                <a:lnTo>
                  <a:pt x="29026" y="213360"/>
                </a:lnTo>
                <a:cubicBezTo>
                  <a:pt x="26486" y="205740"/>
                  <a:pt x="24998" y="197684"/>
                  <a:pt x="21406" y="190500"/>
                </a:cubicBezTo>
                <a:cubicBezTo>
                  <a:pt x="9743" y="167175"/>
                  <a:pt x="-15833" y="155771"/>
                  <a:pt x="13786" y="121920"/>
                </a:cubicBezTo>
                <a:cubicBezTo>
                  <a:pt x="24364" y="109830"/>
                  <a:pt x="32836" y="77470"/>
                  <a:pt x="36646" y="6858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713503">
            <a:off x="5603160" y="1964383"/>
            <a:ext cx="228925" cy="91797"/>
          </a:xfrm>
          <a:custGeom>
            <a:avLst/>
            <a:gdLst>
              <a:gd name="connsiteX0" fmla="*/ 175260 w 175260"/>
              <a:gd name="connsiteY0" fmla="*/ 30615 h 68715"/>
              <a:gd name="connsiteX1" fmla="*/ 175260 w 175260"/>
              <a:gd name="connsiteY1" fmla="*/ 30615 h 68715"/>
              <a:gd name="connsiteX2" fmla="*/ 114300 w 175260"/>
              <a:gd name="connsiteY2" fmla="*/ 135 h 68715"/>
              <a:gd name="connsiteX3" fmla="*/ 91440 w 175260"/>
              <a:gd name="connsiteY3" fmla="*/ 15375 h 68715"/>
              <a:gd name="connsiteX4" fmla="*/ 53340 w 175260"/>
              <a:gd name="connsiteY4" fmla="*/ 22995 h 68715"/>
              <a:gd name="connsiteX5" fmla="*/ 0 w 175260"/>
              <a:gd name="connsiteY5" fmla="*/ 38235 h 68715"/>
              <a:gd name="connsiteX6" fmla="*/ 53340 w 175260"/>
              <a:gd name="connsiteY6" fmla="*/ 53475 h 68715"/>
              <a:gd name="connsiteX7" fmla="*/ 99060 w 175260"/>
              <a:gd name="connsiteY7" fmla="*/ 68715 h 68715"/>
              <a:gd name="connsiteX8" fmla="*/ 175260 w 175260"/>
              <a:gd name="connsiteY8" fmla="*/ 30615 h 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" h="68715">
                <a:moveTo>
                  <a:pt x="175260" y="30615"/>
                </a:moveTo>
                <a:lnTo>
                  <a:pt x="175260" y="30615"/>
                </a:lnTo>
                <a:cubicBezTo>
                  <a:pt x="154940" y="20455"/>
                  <a:pt x="136652" y="4199"/>
                  <a:pt x="114300" y="135"/>
                </a:cubicBezTo>
                <a:cubicBezTo>
                  <a:pt x="105290" y="-1503"/>
                  <a:pt x="100015" y="12159"/>
                  <a:pt x="91440" y="15375"/>
                </a:cubicBezTo>
                <a:cubicBezTo>
                  <a:pt x="79313" y="19923"/>
                  <a:pt x="65983" y="20185"/>
                  <a:pt x="53340" y="22995"/>
                </a:cubicBezTo>
                <a:cubicBezTo>
                  <a:pt x="24636" y="29374"/>
                  <a:pt x="25457" y="29749"/>
                  <a:pt x="0" y="38235"/>
                </a:cubicBezTo>
                <a:cubicBezTo>
                  <a:pt x="76826" y="63844"/>
                  <a:pt x="-42341" y="24771"/>
                  <a:pt x="53340" y="53475"/>
                </a:cubicBezTo>
                <a:cubicBezTo>
                  <a:pt x="68727" y="58091"/>
                  <a:pt x="82996" y="68715"/>
                  <a:pt x="99060" y="68715"/>
                </a:cubicBezTo>
                <a:lnTo>
                  <a:pt x="175260" y="306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/>
          <p:cNvSpPr/>
          <p:nvPr/>
        </p:nvSpPr>
        <p:spPr>
          <a:xfrm>
            <a:off x="5833180" y="2026989"/>
            <a:ext cx="560179" cy="45719"/>
          </a:xfrm>
          <a:custGeom>
            <a:avLst/>
            <a:gdLst>
              <a:gd name="connsiteX0" fmla="*/ 0 w 579120"/>
              <a:gd name="connsiteY0" fmla="*/ 2967 h 50268"/>
              <a:gd name="connsiteX1" fmla="*/ 53340 w 579120"/>
              <a:gd name="connsiteY1" fmla="*/ 10587 h 50268"/>
              <a:gd name="connsiteX2" fmla="*/ 106680 w 579120"/>
              <a:gd name="connsiteY2" fmla="*/ 10587 h 50268"/>
              <a:gd name="connsiteX3" fmla="*/ 152400 w 579120"/>
              <a:gd name="connsiteY3" fmla="*/ 10587 h 50268"/>
              <a:gd name="connsiteX4" fmla="*/ 198120 w 579120"/>
              <a:gd name="connsiteY4" fmla="*/ 25827 h 50268"/>
              <a:gd name="connsiteX5" fmla="*/ 266700 w 579120"/>
              <a:gd name="connsiteY5" fmla="*/ 18207 h 50268"/>
              <a:gd name="connsiteX6" fmla="*/ 289560 w 579120"/>
              <a:gd name="connsiteY6" fmla="*/ 10587 h 50268"/>
              <a:gd name="connsiteX7" fmla="*/ 342900 w 579120"/>
              <a:gd name="connsiteY7" fmla="*/ 18207 h 50268"/>
              <a:gd name="connsiteX8" fmla="*/ 411480 w 579120"/>
              <a:gd name="connsiteY8" fmla="*/ 18207 h 50268"/>
              <a:gd name="connsiteX9" fmla="*/ 434340 w 579120"/>
              <a:gd name="connsiteY9" fmla="*/ 25827 h 50268"/>
              <a:gd name="connsiteX10" fmla="*/ 457200 w 579120"/>
              <a:gd name="connsiteY10" fmla="*/ 25827 h 50268"/>
              <a:gd name="connsiteX11" fmla="*/ 480060 w 579120"/>
              <a:gd name="connsiteY11" fmla="*/ 18207 h 50268"/>
              <a:gd name="connsiteX12" fmla="*/ 525780 w 579120"/>
              <a:gd name="connsiteY12" fmla="*/ 10587 h 50268"/>
              <a:gd name="connsiteX13" fmla="*/ 579120 w 579120"/>
              <a:gd name="connsiteY13" fmla="*/ 10587 h 5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9120" h="50268">
                <a:moveTo>
                  <a:pt x="0" y="2967"/>
                </a:moveTo>
                <a:cubicBezTo>
                  <a:pt x="17780" y="5507"/>
                  <a:pt x="35379" y="10587"/>
                  <a:pt x="53340" y="10587"/>
                </a:cubicBezTo>
                <a:cubicBezTo>
                  <a:pt x="129862" y="10587"/>
                  <a:pt x="11395" y="-13234"/>
                  <a:pt x="106680" y="10587"/>
                </a:cubicBezTo>
                <a:cubicBezTo>
                  <a:pt x="167640" y="51227"/>
                  <a:pt x="91440" y="10587"/>
                  <a:pt x="152400" y="10587"/>
                </a:cubicBezTo>
                <a:cubicBezTo>
                  <a:pt x="168464" y="10587"/>
                  <a:pt x="198120" y="25827"/>
                  <a:pt x="198120" y="25827"/>
                </a:cubicBezTo>
                <a:cubicBezTo>
                  <a:pt x="220980" y="23287"/>
                  <a:pt x="244012" y="21988"/>
                  <a:pt x="266700" y="18207"/>
                </a:cubicBezTo>
                <a:cubicBezTo>
                  <a:pt x="274623" y="16887"/>
                  <a:pt x="281528" y="10587"/>
                  <a:pt x="289560" y="10587"/>
                </a:cubicBezTo>
                <a:cubicBezTo>
                  <a:pt x="307521" y="10587"/>
                  <a:pt x="325120" y="15667"/>
                  <a:pt x="342900" y="18207"/>
                </a:cubicBezTo>
                <a:cubicBezTo>
                  <a:pt x="394361" y="35361"/>
                  <a:pt x="331016" y="18207"/>
                  <a:pt x="411480" y="18207"/>
                </a:cubicBezTo>
                <a:cubicBezTo>
                  <a:pt x="419512" y="18207"/>
                  <a:pt x="426720" y="23287"/>
                  <a:pt x="434340" y="25827"/>
                </a:cubicBezTo>
                <a:cubicBezTo>
                  <a:pt x="463628" y="69758"/>
                  <a:pt x="438271" y="44756"/>
                  <a:pt x="457200" y="25827"/>
                </a:cubicBezTo>
                <a:cubicBezTo>
                  <a:pt x="462880" y="20147"/>
                  <a:pt x="472440" y="20747"/>
                  <a:pt x="480060" y="18207"/>
                </a:cubicBezTo>
                <a:cubicBezTo>
                  <a:pt x="534280" y="36280"/>
                  <a:pt x="470387" y="21666"/>
                  <a:pt x="525780" y="10587"/>
                </a:cubicBezTo>
                <a:cubicBezTo>
                  <a:pt x="543215" y="7100"/>
                  <a:pt x="561340" y="10587"/>
                  <a:pt x="579120" y="10587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/>
          <p:cNvSpPr/>
          <p:nvPr/>
        </p:nvSpPr>
        <p:spPr>
          <a:xfrm rot="10176048">
            <a:off x="6410152" y="1940867"/>
            <a:ext cx="204108" cy="109811"/>
          </a:xfrm>
          <a:custGeom>
            <a:avLst/>
            <a:gdLst>
              <a:gd name="connsiteX0" fmla="*/ 175260 w 175260"/>
              <a:gd name="connsiteY0" fmla="*/ 30615 h 68715"/>
              <a:gd name="connsiteX1" fmla="*/ 175260 w 175260"/>
              <a:gd name="connsiteY1" fmla="*/ 30615 h 68715"/>
              <a:gd name="connsiteX2" fmla="*/ 114300 w 175260"/>
              <a:gd name="connsiteY2" fmla="*/ 135 h 68715"/>
              <a:gd name="connsiteX3" fmla="*/ 91440 w 175260"/>
              <a:gd name="connsiteY3" fmla="*/ 15375 h 68715"/>
              <a:gd name="connsiteX4" fmla="*/ 53340 w 175260"/>
              <a:gd name="connsiteY4" fmla="*/ 22995 h 68715"/>
              <a:gd name="connsiteX5" fmla="*/ 0 w 175260"/>
              <a:gd name="connsiteY5" fmla="*/ 38235 h 68715"/>
              <a:gd name="connsiteX6" fmla="*/ 53340 w 175260"/>
              <a:gd name="connsiteY6" fmla="*/ 53475 h 68715"/>
              <a:gd name="connsiteX7" fmla="*/ 99060 w 175260"/>
              <a:gd name="connsiteY7" fmla="*/ 68715 h 68715"/>
              <a:gd name="connsiteX8" fmla="*/ 175260 w 175260"/>
              <a:gd name="connsiteY8" fmla="*/ 30615 h 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" h="68715">
                <a:moveTo>
                  <a:pt x="175260" y="30615"/>
                </a:moveTo>
                <a:lnTo>
                  <a:pt x="175260" y="30615"/>
                </a:lnTo>
                <a:cubicBezTo>
                  <a:pt x="154940" y="20455"/>
                  <a:pt x="136652" y="4199"/>
                  <a:pt x="114300" y="135"/>
                </a:cubicBezTo>
                <a:cubicBezTo>
                  <a:pt x="105290" y="-1503"/>
                  <a:pt x="100015" y="12159"/>
                  <a:pt x="91440" y="15375"/>
                </a:cubicBezTo>
                <a:cubicBezTo>
                  <a:pt x="79313" y="19923"/>
                  <a:pt x="65983" y="20185"/>
                  <a:pt x="53340" y="22995"/>
                </a:cubicBezTo>
                <a:cubicBezTo>
                  <a:pt x="24636" y="29374"/>
                  <a:pt x="25457" y="29749"/>
                  <a:pt x="0" y="38235"/>
                </a:cubicBezTo>
                <a:cubicBezTo>
                  <a:pt x="76826" y="63844"/>
                  <a:pt x="-42341" y="24771"/>
                  <a:pt x="53340" y="53475"/>
                </a:cubicBezTo>
                <a:cubicBezTo>
                  <a:pt x="68727" y="58091"/>
                  <a:pt x="82996" y="68715"/>
                  <a:pt x="99060" y="68715"/>
                </a:cubicBezTo>
                <a:lnTo>
                  <a:pt x="175260" y="306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上カーブ矢印 112"/>
          <p:cNvSpPr/>
          <p:nvPr/>
        </p:nvSpPr>
        <p:spPr>
          <a:xfrm flipV="1">
            <a:off x="5487376" y="1728803"/>
            <a:ext cx="269208" cy="98509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" name="フリーフォーム 115"/>
          <p:cNvSpPr/>
          <p:nvPr/>
        </p:nvSpPr>
        <p:spPr>
          <a:xfrm>
            <a:off x="3084737" y="3054692"/>
            <a:ext cx="292642" cy="114875"/>
          </a:xfrm>
          <a:custGeom>
            <a:avLst/>
            <a:gdLst>
              <a:gd name="connsiteX0" fmla="*/ 36646 w 627506"/>
              <a:gd name="connsiteY0" fmla="*/ 68580 h 281940"/>
              <a:gd name="connsiteX1" fmla="*/ 36646 w 627506"/>
              <a:gd name="connsiteY1" fmla="*/ 68580 h 281940"/>
              <a:gd name="connsiteX2" fmla="*/ 150946 w 627506"/>
              <a:gd name="connsiteY2" fmla="*/ 45720 h 281940"/>
              <a:gd name="connsiteX3" fmla="*/ 173806 w 627506"/>
              <a:gd name="connsiteY3" fmla="*/ 38100 h 281940"/>
              <a:gd name="connsiteX4" fmla="*/ 196666 w 627506"/>
              <a:gd name="connsiteY4" fmla="*/ 22860 h 281940"/>
              <a:gd name="connsiteX5" fmla="*/ 234766 w 627506"/>
              <a:gd name="connsiteY5" fmla="*/ 15240 h 281940"/>
              <a:gd name="connsiteX6" fmla="*/ 326206 w 627506"/>
              <a:gd name="connsiteY6" fmla="*/ 0 h 281940"/>
              <a:gd name="connsiteX7" fmla="*/ 440506 w 627506"/>
              <a:gd name="connsiteY7" fmla="*/ 15240 h 281940"/>
              <a:gd name="connsiteX8" fmla="*/ 463366 w 627506"/>
              <a:gd name="connsiteY8" fmla="*/ 30480 h 281940"/>
              <a:gd name="connsiteX9" fmla="*/ 486226 w 627506"/>
              <a:gd name="connsiteY9" fmla="*/ 38100 h 281940"/>
              <a:gd name="connsiteX10" fmla="*/ 509086 w 627506"/>
              <a:gd name="connsiteY10" fmla="*/ 53340 h 281940"/>
              <a:gd name="connsiteX11" fmla="*/ 531946 w 627506"/>
              <a:gd name="connsiteY11" fmla="*/ 60960 h 281940"/>
              <a:gd name="connsiteX12" fmla="*/ 554806 w 627506"/>
              <a:gd name="connsiteY12" fmla="*/ 76200 h 281940"/>
              <a:gd name="connsiteX13" fmla="*/ 600526 w 627506"/>
              <a:gd name="connsiteY13" fmla="*/ 83820 h 281940"/>
              <a:gd name="connsiteX14" fmla="*/ 623386 w 627506"/>
              <a:gd name="connsiteY14" fmla="*/ 99060 h 281940"/>
              <a:gd name="connsiteX15" fmla="*/ 600526 w 627506"/>
              <a:gd name="connsiteY15" fmla="*/ 228600 h 281940"/>
              <a:gd name="connsiteX16" fmla="*/ 577666 w 627506"/>
              <a:gd name="connsiteY16" fmla="*/ 251460 h 281940"/>
              <a:gd name="connsiteX17" fmla="*/ 554806 w 627506"/>
              <a:gd name="connsiteY17" fmla="*/ 266700 h 281940"/>
              <a:gd name="connsiteX18" fmla="*/ 486226 w 627506"/>
              <a:gd name="connsiteY18" fmla="*/ 281940 h 281940"/>
              <a:gd name="connsiteX19" fmla="*/ 120466 w 627506"/>
              <a:gd name="connsiteY19" fmla="*/ 274320 h 281940"/>
              <a:gd name="connsiteX20" fmla="*/ 97606 w 627506"/>
              <a:gd name="connsiteY20" fmla="*/ 266700 h 281940"/>
              <a:gd name="connsiteX21" fmla="*/ 51886 w 627506"/>
              <a:gd name="connsiteY21" fmla="*/ 236220 h 281940"/>
              <a:gd name="connsiteX22" fmla="*/ 29026 w 627506"/>
              <a:gd name="connsiteY22" fmla="*/ 213360 h 281940"/>
              <a:gd name="connsiteX23" fmla="*/ 21406 w 627506"/>
              <a:gd name="connsiteY23" fmla="*/ 190500 h 281940"/>
              <a:gd name="connsiteX24" fmla="*/ 13786 w 627506"/>
              <a:gd name="connsiteY24" fmla="*/ 121920 h 281940"/>
              <a:gd name="connsiteX25" fmla="*/ 36646 w 627506"/>
              <a:gd name="connsiteY25" fmla="*/ 68580 h 281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27506" h="281940">
                <a:moveTo>
                  <a:pt x="36646" y="68580"/>
                </a:moveTo>
                <a:lnTo>
                  <a:pt x="36646" y="68580"/>
                </a:lnTo>
                <a:cubicBezTo>
                  <a:pt x="121192" y="59186"/>
                  <a:pt x="83406" y="68233"/>
                  <a:pt x="150946" y="45720"/>
                </a:cubicBezTo>
                <a:cubicBezTo>
                  <a:pt x="158566" y="43180"/>
                  <a:pt x="167123" y="42555"/>
                  <a:pt x="173806" y="38100"/>
                </a:cubicBezTo>
                <a:cubicBezTo>
                  <a:pt x="181426" y="33020"/>
                  <a:pt x="188091" y="26076"/>
                  <a:pt x="196666" y="22860"/>
                </a:cubicBezTo>
                <a:cubicBezTo>
                  <a:pt x="208793" y="18312"/>
                  <a:pt x="222123" y="18050"/>
                  <a:pt x="234766" y="15240"/>
                </a:cubicBezTo>
                <a:cubicBezTo>
                  <a:pt x="299497" y="855"/>
                  <a:pt x="226726" y="12435"/>
                  <a:pt x="326206" y="0"/>
                </a:cubicBezTo>
                <a:cubicBezTo>
                  <a:pt x="346635" y="1702"/>
                  <a:pt x="409380" y="-323"/>
                  <a:pt x="440506" y="15240"/>
                </a:cubicBezTo>
                <a:cubicBezTo>
                  <a:pt x="448697" y="19336"/>
                  <a:pt x="455175" y="26384"/>
                  <a:pt x="463366" y="30480"/>
                </a:cubicBezTo>
                <a:cubicBezTo>
                  <a:pt x="470550" y="34072"/>
                  <a:pt x="479042" y="34508"/>
                  <a:pt x="486226" y="38100"/>
                </a:cubicBezTo>
                <a:cubicBezTo>
                  <a:pt x="494417" y="42196"/>
                  <a:pt x="500895" y="49244"/>
                  <a:pt x="509086" y="53340"/>
                </a:cubicBezTo>
                <a:cubicBezTo>
                  <a:pt x="516270" y="56932"/>
                  <a:pt x="524762" y="57368"/>
                  <a:pt x="531946" y="60960"/>
                </a:cubicBezTo>
                <a:cubicBezTo>
                  <a:pt x="540137" y="65056"/>
                  <a:pt x="546118" y="73304"/>
                  <a:pt x="554806" y="76200"/>
                </a:cubicBezTo>
                <a:cubicBezTo>
                  <a:pt x="569463" y="81086"/>
                  <a:pt x="585286" y="81280"/>
                  <a:pt x="600526" y="83820"/>
                </a:cubicBezTo>
                <a:cubicBezTo>
                  <a:pt x="608146" y="88900"/>
                  <a:pt x="622250" y="89973"/>
                  <a:pt x="623386" y="99060"/>
                </a:cubicBezTo>
                <a:cubicBezTo>
                  <a:pt x="630451" y="155578"/>
                  <a:pt x="631601" y="191309"/>
                  <a:pt x="600526" y="228600"/>
                </a:cubicBezTo>
                <a:cubicBezTo>
                  <a:pt x="593627" y="236879"/>
                  <a:pt x="585945" y="244561"/>
                  <a:pt x="577666" y="251460"/>
                </a:cubicBezTo>
                <a:cubicBezTo>
                  <a:pt x="570631" y="257323"/>
                  <a:pt x="563224" y="263092"/>
                  <a:pt x="554806" y="266700"/>
                </a:cubicBezTo>
                <a:cubicBezTo>
                  <a:pt x="545390" y="270735"/>
                  <a:pt x="493007" y="280584"/>
                  <a:pt x="486226" y="281940"/>
                </a:cubicBezTo>
                <a:lnTo>
                  <a:pt x="120466" y="274320"/>
                </a:lnTo>
                <a:cubicBezTo>
                  <a:pt x="112440" y="274005"/>
                  <a:pt x="104627" y="270601"/>
                  <a:pt x="97606" y="266700"/>
                </a:cubicBezTo>
                <a:cubicBezTo>
                  <a:pt x="81595" y="257805"/>
                  <a:pt x="64838" y="249172"/>
                  <a:pt x="51886" y="236220"/>
                </a:cubicBezTo>
                <a:lnTo>
                  <a:pt x="29026" y="213360"/>
                </a:lnTo>
                <a:cubicBezTo>
                  <a:pt x="26486" y="205740"/>
                  <a:pt x="24998" y="197684"/>
                  <a:pt x="21406" y="190500"/>
                </a:cubicBezTo>
                <a:cubicBezTo>
                  <a:pt x="9743" y="167175"/>
                  <a:pt x="-15833" y="155771"/>
                  <a:pt x="13786" y="121920"/>
                </a:cubicBezTo>
                <a:cubicBezTo>
                  <a:pt x="24364" y="109830"/>
                  <a:pt x="32836" y="77470"/>
                  <a:pt x="36646" y="6858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/>
          <p:cNvSpPr/>
          <p:nvPr/>
        </p:nvSpPr>
        <p:spPr>
          <a:xfrm rot="1155916">
            <a:off x="3037228" y="3071723"/>
            <a:ext cx="81734" cy="45719"/>
          </a:xfrm>
          <a:custGeom>
            <a:avLst/>
            <a:gdLst>
              <a:gd name="connsiteX0" fmla="*/ 175260 w 175260"/>
              <a:gd name="connsiteY0" fmla="*/ 30615 h 68715"/>
              <a:gd name="connsiteX1" fmla="*/ 175260 w 175260"/>
              <a:gd name="connsiteY1" fmla="*/ 30615 h 68715"/>
              <a:gd name="connsiteX2" fmla="*/ 114300 w 175260"/>
              <a:gd name="connsiteY2" fmla="*/ 135 h 68715"/>
              <a:gd name="connsiteX3" fmla="*/ 91440 w 175260"/>
              <a:gd name="connsiteY3" fmla="*/ 15375 h 68715"/>
              <a:gd name="connsiteX4" fmla="*/ 53340 w 175260"/>
              <a:gd name="connsiteY4" fmla="*/ 22995 h 68715"/>
              <a:gd name="connsiteX5" fmla="*/ 0 w 175260"/>
              <a:gd name="connsiteY5" fmla="*/ 38235 h 68715"/>
              <a:gd name="connsiteX6" fmla="*/ 53340 w 175260"/>
              <a:gd name="connsiteY6" fmla="*/ 53475 h 68715"/>
              <a:gd name="connsiteX7" fmla="*/ 99060 w 175260"/>
              <a:gd name="connsiteY7" fmla="*/ 68715 h 68715"/>
              <a:gd name="connsiteX8" fmla="*/ 175260 w 175260"/>
              <a:gd name="connsiteY8" fmla="*/ 30615 h 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" h="68715">
                <a:moveTo>
                  <a:pt x="175260" y="30615"/>
                </a:moveTo>
                <a:lnTo>
                  <a:pt x="175260" y="30615"/>
                </a:lnTo>
                <a:cubicBezTo>
                  <a:pt x="154940" y="20455"/>
                  <a:pt x="136652" y="4199"/>
                  <a:pt x="114300" y="135"/>
                </a:cubicBezTo>
                <a:cubicBezTo>
                  <a:pt x="105290" y="-1503"/>
                  <a:pt x="100015" y="12159"/>
                  <a:pt x="91440" y="15375"/>
                </a:cubicBezTo>
                <a:cubicBezTo>
                  <a:pt x="79313" y="19923"/>
                  <a:pt x="65983" y="20185"/>
                  <a:pt x="53340" y="22995"/>
                </a:cubicBezTo>
                <a:cubicBezTo>
                  <a:pt x="24636" y="29374"/>
                  <a:pt x="25457" y="29749"/>
                  <a:pt x="0" y="38235"/>
                </a:cubicBezTo>
                <a:cubicBezTo>
                  <a:pt x="76826" y="63844"/>
                  <a:pt x="-42341" y="24771"/>
                  <a:pt x="53340" y="53475"/>
                </a:cubicBezTo>
                <a:cubicBezTo>
                  <a:pt x="68727" y="58091"/>
                  <a:pt x="82996" y="68715"/>
                  <a:pt x="99060" y="68715"/>
                </a:cubicBezTo>
                <a:lnTo>
                  <a:pt x="175260" y="306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/>
          <p:cNvSpPr/>
          <p:nvPr/>
        </p:nvSpPr>
        <p:spPr>
          <a:xfrm rot="10176048">
            <a:off x="3344953" y="3092277"/>
            <a:ext cx="81734" cy="45719"/>
          </a:xfrm>
          <a:custGeom>
            <a:avLst/>
            <a:gdLst>
              <a:gd name="connsiteX0" fmla="*/ 175260 w 175260"/>
              <a:gd name="connsiteY0" fmla="*/ 30615 h 68715"/>
              <a:gd name="connsiteX1" fmla="*/ 175260 w 175260"/>
              <a:gd name="connsiteY1" fmla="*/ 30615 h 68715"/>
              <a:gd name="connsiteX2" fmla="*/ 114300 w 175260"/>
              <a:gd name="connsiteY2" fmla="*/ 135 h 68715"/>
              <a:gd name="connsiteX3" fmla="*/ 91440 w 175260"/>
              <a:gd name="connsiteY3" fmla="*/ 15375 h 68715"/>
              <a:gd name="connsiteX4" fmla="*/ 53340 w 175260"/>
              <a:gd name="connsiteY4" fmla="*/ 22995 h 68715"/>
              <a:gd name="connsiteX5" fmla="*/ 0 w 175260"/>
              <a:gd name="connsiteY5" fmla="*/ 38235 h 68715"/>
              <a:gd name="connsiteX6" fmla="*/ 53340 w 175260"/>
              <a:gd name="connsiteY6" fmla="*/ 53475 h 68715"/>
              <a:gd name="connsiteX7" fmla="*/ 99060 w 175260"/>
              <a:gd name="connsiteY7" fmla="*/ 68715 h 68715"/>
              <a:gd name="connsiteX8" fmla="*/ 175260 w 175260"/>
              <a:gd name="connsiteY8" fmla="*/ 30615 h 6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260" h="68715">
                <a:moveTo>
                  <a:pt x="175260" y="30615"/>
                </a:moveTo>
                <a:lnTo>
                  <a:pt x="175260" y="30615"/>
                </a:lnTo>
                <a:cubicBezTo>
                  <a:pt x="154940" y="20455"/>
                  <a:pt x="136652" y="4199"/>
                  <a:pt x="114300" y="135"/>
                </a:cubicBezTo>
                <a:cubicBezTo>
                  <a:pt x="105290" y="-1503"/>
                  <a:pt x="100015" y="12159"/>
                  <a:pt x="91440" y="15375"/>
                </a:cubicBezTo>
                <a:cubicBezTo>
                  <a:pt x="79313" y="19923"/>
                  <a:pt x="65983" y="20185"/>
                  <a:pt x="53340" y="22995"/>
                </a:cubicBezTo>
                <a:cubicBezTo>
                  <a:pt x="24636" y="29374"/>
                  <a:pt x="25457" y="29749"/>
                  <a:pt x="0" y="38235"/>
                </a:cubicBezTo>
                <a:cubicBezTo>
                  <a:pt x="76826" y="63844"/>
                  <a:pt x="-42341" y="24771"/>
                  <a:pt x="53340" y="53475"/>
                </a:cubicBezTo>
                <a:cubicBezTo>
                  <a:pt x="68727" y="58091"/>
                  <a:pt x="82996" y="68715"/>
                  <a:pt x="99060" y="68715"/>
                </a:cubicBezTo>
                <a:lnTo>
                  <a:pt x="175260" y="3061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8" name="図 87">
            <a:extLst>
              <a:ext uri="{FF2B5EF4-FFF2-40B4-BE49-F238E27FC236}">
                <a16:creationId xmlns:a16="http://schemas.microsoft.com/office/drawing/2014/main" id="{2F8FCC35-AD13-A13D-78C4-7BEBA348DD9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001" y="2811261"/>
            <a:ext cx="888677" cy="457975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3" r="49657" b="16406"/>
          <a:stretch/>
        </p:blipFill>
        <p:spPr>
          <a:xfrm rot="17026161">
            <a:off x="3736398" y="5635381"/>
            <a:ext cx="161605" cy="2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0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1950</TotalTime>
  <Words>1205</Words>
  <Application>Microsoft Office PowerPoint</Application>
  <PresentationFormat>A4 210 x 297 mm</PresentationFormat>
  <Paragraphs>165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5" baseType="lpstr">
      <vt:lpstr>HGPｺﾞｼｯｸE</vt:lpstr>
      <vt:lpstr>HGPｺﾞｼｯｸM</vt:lpstr>
      <vt:lpstr>HGP創英角ﾎﾟｯﾌﾟ体</vt:lpstr>
      <vt:lpstr>HG丸ｺﾞｼｯｸM-PRO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都竹　美央里</dc:creator>
  <cp:lastModifiedBy>原田</cp:lastModifiedBy>
  <cp:revision>113</cp:revision>
  <cp:lastPrinted>2024-06-26T04:32:56Z</cp:lastPrinted>
  <dcterms:created xsi:type="dcterms:W3CDTF">2024-05-01T01:13:24Z</dcterms:created>
  <dcterms:modified xsi:type="dcterms:W3CDTF">2024-07-03T01:19:41Z</dcterms:modified>
</cp:coreProperties>
</file>